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72" r:id="rId4"/>
    <p:sldId id="274" r:id="rId5"/>
    <p:sldId id="279" r:id="rId6"/>
    <p:sldId id="275" r:id="rId7"/>
    <p:sldId id="276" r:id="rId8"/>
    <p:sldId id="277" r:id="rId9"/>
    <p:sldId id="278" r:id="rId10"/>
    <p:sldId id="280" r:id="rId11"/>
    <p:sldId id="271" r:id="rId1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1pPr>
    <a:lvl2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2pPr>
    <a:lvl3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3pPr>
    <a:lvl4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4pPr>
    <a:lvl5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5pPr>
    <a:lvl6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6pPr>
    <a:lvl7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7pPr>
    <a:lvl8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8pPr>
    <a:lvl9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0F0F0"/>
              </a:solidFill>
              <a:prstDash val="solid"/>
              <a:miter lim="400000"/>
            </a:ln>
          </a:top>
          <a:bottom>
            <a:ln w="12700" cap="flat">
              <a:solidFill>
                <a:srgbClr val="F0F0F0"/>
              </a:solidFill>
              <a:prstDash val="solid"/>
              <a:miter lim="400000"/>
            </a:ln>
          </a:bottom>
          <a:insideH>
            <a:ln w="12700" cap="flat">
              <a:solidFill>
                <a:srgbClr val="F0F0F0"/>
              </a:solidFill>
              <a:prstDash val="solid"/>
              <a:miter lim="400000"/>
            </a:ln>
          </a:insideH>
          <a:insideV>
            <a:ln w="12700" cap="flat">
              <a:noFill/>
              <a:miter lim="400000"/>
            </a:ln>
          </a:insideV>
        </a:tcBdr>
        <a:fill>
          <a:solidFill>
            <a:srgbClr val="6D6D6D">
              <a:alpha val="41000"/>
            </a:srgbClr>
          </a:solidFill>
        </a:fill>
      </a:tcStyle>
    </a:wholeTbl>
    <a:band2H>
      <a:tcTxStyle/>
      <a:tcStyle>
        <a:tcBdr/>
        <a:fill>
          <a:solidFill>
            <a:srgbClr val="4E4E4E">
              <a:alpha val="41000"/>
            </a:srgbClr>
          </a:solidFill>
        </a:fill>
      </a:tcStyle>
    </a:band2H>
    <a:firstCol>
      <a:tcTxStyle b="off" i="off">
        <a:font>
          <a:latin typeface="Helvetica Neue Medium"/>
          <a:ea typeface="Helvetica Neue Medium"/>
          <a:cs typeface="Helvetica Neue Medium"/>
        </a:font>
        <a:srgbClr val="FFFFFF"/>
      </a:tcTxStyle>
      <a:tcStyle>
        <a:tcBdr>
          <a:left>
            <a:ln w="12700" cap="flat">
              <a:solidFill>
                <a:srgbClr val="F0F0F0"/>
              </a:solidFill>
              <a:prstDash val="solid"/>
              <a:miter lim="400000"/>
            </a:ln>
          </a:left>
          <a:right>
            <a:ln w="12700" cap="flat">
              <a:solidFill>
                <a:srgbClr val="F0F0F0"/>
              </a:solidFill>
              <a:prstDash val="solid"/>
              <a:miter lim="400000"/>
            </a:ln>
          </a:right>
          <a:top>
            <a:ln w="6350" cap="flat">
              <a:solidFill>
                <a:srgbClr val="F0F0F0"/>
              </a:solidFill>
              <a:prstDash val="solid"/>
              <a:miter lim="400000"/>
            </a:ln>
          </a:top>
          <a:bottom>
            <a:ln w="6350" cap="flat">
              <a:solidFill>
                <a:srgbClr val="F0F0F0"/>
              </a:solidFill>
              <a:prstDash val="solid"/>
              <a:miter lim="400000"/>
            </a:ln>
          </a:bottom>
          <a:insideH>
            <a:ln w="6350" cap="flat">
              <a:solidFill>
                <a:srgbClr val="F0F0F0"/>
              </a:solidFill>
              <a:prstDash val="solid"/>
              <a:miter lim="400000"/>
            </a:ln>
          </a:insideH>
          <a:insideV>
            <a:ln w="12700" cap="flat">
              <a:noFill/>
              <a:miter lim="400000"/>
            </a:ln>
          </a:insideV>
        </a:tcBdr>
        <a:fill>
          <a:solidFill>
            <a:srgbClr val="656565">
              <a:alpha val="75000"/>
            </a:srgbClr>
          </a:solidFill>
        </a:fill>
      </a:tcStyle>
    </a:firstCol>
    <a:la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25400" cap="flat">
              <a:solidFill>
                <a:srgbClr val="F0F0F0"/>
              </a:solidFill>
              <a:prstDash val="solid"/>
              <a:miter lim="400000"/>
            </a:ln>
          </a:top>
          <a:bottom>
            <a:ln w="12700" cap="flat">
              <a:solidFill>
                <a:srgbClr val="F0F0F0"/>
              </a:solidFill>
              <a:prstDash val="solid"/>
              <a:miter lim="400000"/>
            </a:ln>
          </a:bottom>
          <a:insideH>
            <a:ln w="12700" cap="flat">
              <a:solidFill>
                <a:srgbClr val="F3F1DF"/>
              </a:solidFill>
              <a:prstDash val="solid"/>
              <a:miter lim="400000"/>
            </a:ln>
          </a:insideH>
          <a:insideV>
            <a:ln w="12700" cap="flat">
              <a:noFill/>
              <a:miter lim="400000"/>
            </a:ln>
          </a:insideV>
        </a:tcBdr>
        <a:fill>
          <a:solidFill>
            <a:srgbClr val="1861A1">
              <a:alpha val="80000"/>
            </a:srgbClr>
          </a:solidFill>
        </a:fill>
      </a:tcStyle>
    </a:lastRow>
    <a:fir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12700" cap="flat">
              <a:solidFill>
                <a:srgbClr val="F0F0F0"/>
              </a:solidFill>
              <a:prstDash val="solid"/>
              <a:miter lim="400000"/>
            </a:ln>
          </a:top>
          <a:bottom>
            <a:ln w="25400" cap="flat">
              <a:solidFill>
                <a:srgbClr val="F0F0F0"/>
              </a:solidFill>
              <a:prstDash val="solid"/>
              <a:miter lim="400000"/>
            </a:ln>
          </a:bottom>
          <a:insideH>
            <a:ln w="12700" cap="flat">
              <a:solidFill>
                <a:srgbClr val="F3F1DF"/>
              </a:solidFill>
              <a:prstDash val="solid"/>
              <a:miter lim="400000"/>
            </a:ln>
          </a:insideH>
          <a:insideV>
            <a:ln w="12700" cap="flat">
              <a:noFill/>
              <a:miter lim="400000"/>
            </a:ln>
          </a:insideV>
        </a:tcBdr>
        <a:fill>
          <a:solidFill>
            <a:srgbClr val="1861A1">
              <a:alpha val="80000"/>
            </a:srgbClr>
          </a:solidFill>
        </a:fill>
      </a:tcStyle>
    </a:firstRow>
  </a:tblStyle>
  <a:tblStyle styleId="{C7B018BB-80A7-4F77-B60F-C8B233D01FF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D6D6D">
              <a:alpha val="41000"/>
            </a:srgbClr>
          </a:solidFill>
        </a:fill>
      </a:tcStyle>
    </a:wholeTbl>
    <a:band2H>
      <a:tcTxStyle/>
      <a:tcStyle>
        <a:tcBdr/>
        <a:fill>
          <a:solidFill>
            <a:srgbClr val="909090">
              <a:alpha val="41000"/>
            </a:srgbClr>
          </a:solidFill>
        </a:fill>
      </a:tcStyle>
    </a:band2H>
    <a:firstCol>
      <a:tcTxStyle b="off" i="off">
        <a:font>
          <a:latin typeface="Helvetica Neue Medium"/>
          <a:ea typeface="Helvetica Neue Medium"/>
          <a:cs typeface="Helvetica Neue Medium"/>
        </a:font>
        <a:srgbClr val="FFFFFF"/>
      </a:tcTxStyle>
      <a:tcStyle>
        <a:tcBdr>
          <a:left>
            <a:ln w="6350" cap="flat">
              <a:solidFill>
                <a:srgbClr val="484745"/>
              </a:solidFill>
              <a:prstDash val="solid"/>
              <a:miter lim="400000"/>
            </a:ln>
          </a:left>
          <a:right>
            <a:ln w="6350" cap="flat">
              <a:solidFill>
                <a:srgbClr val="5E5D5B"/>
              </a:solidFill>
              <a:prstDash val="solid"/>
              <a:miter lim="400000"/>
            </a:ln>
          </a:right>
          <a:top>
            <a:ln w="12700" cap="flat">
              <a:noFill/>
              <a:miter lim="400000"/>
            </a:ln>
          </a:top>
          <a:bottom>
            <a:ln w="12700" cap="flat">
              <a:noFill/>
              <a:miter lim="400000"/>
            </a:ln>
          </a:bottom>
          <a:insideH>
            <a:ln w="12700" cap="flat">
              <a:noFill/>
              <a:miter lim="400000"/>
            </a:ln>
          </a:insideH>
          <a:insideV>
            <a:ln w="6350" cap="flat">
              <a:solidFill>
                <a:srgbClr val="5E5D5B"/>
              </a:solidFill>
              <a:prstDash val="solid"/>
              <a:miter lim="400000"/>
            </a:ln>
          </a:insideV>
        </a:tcBdr>
        <a:fill>
          <a:noFill/>
        </a:fill>
      </a:tcStyle>
    </a:firstCol>
    <a:lastRow>
      <a:tcTxStyle b="off" i="off">
        <a:font>
          <a:latin typeface="Helvetica Neue Medium"/>
          <a:ea typeface="Helvetica Neue Medium"/>
          <a:cs typeface="Helvetica Neue Medium"/>
        </a:font>
        <a:srgbClr val="FFFFFF"/>
      </a:tcTxStyle>
      <a:tcStyle>
        <a:tcBdr>
          <a:left>
            <a:ln w="12700" cap="flat">
              <a:solidFill>
                <a:srgbClr val="714717"/>
              </a:solidFill>
              <a:prstDash val="solid"/>
              <a:miter lim="400000"/>
            </a:ln>
          </a:left>
          <a:right>
            <a:ln w="12700" cap="flat">
              <a:solidFill>
                <a:srgbClr val="714717"/>
              </a:solidFill>
              <a:prstDash val="solid"/>
              <a:miter lim="400000"/>
            </a:ln>
          </a:right>
          <a:top>
            <a:ln w="6350" cap="flat">
              <a:solidFill>
                <a:srgbClr val="5E5D5B"/>
              </a:solidFill>
              <a:prstDash val="solid"/>
              <a:miter lim="400000"/>
            </a:ln>
          </a:top>
          <a:bottom>
            <a:ln w="6350" cap="flat">
              <a:solidFill>
                <a:srgbClr val="484745"/>
              </a:solidFill>
              <a:prstDash val="solid"/>
              <a:miter lim="400000"/>
            </a:ln>
          </a:bottom>
          <a:insideH>
            <a:ln w="12700" cap="flat">
              <a:solidFill>
                <a:srgbClr val="714717"/>
              </a:solidFill>
              <a:prstDash val="solid"/>
              <a:miter lim="400000"/>
            </a:ln>
          </a:insideH>
          <a:insideV>
            <a:ln w="12700" cap="flat">
              <a:solidFill>
                <a:srgbClr val="714717"/>
              </a:solidFill>
              <a:prstDash val="solid"/>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714717"/>
              </a:solidFill>
              <a:prstDash val="solid"/>
              <a:miter lim="400000"/>
            </a:ln>
          </a:left>
          <a:right>
            <a:ln w="12700" cap="flat">
              <a:solidFill>
                <a:srgbClr val="714717"/>
              </a:solidFill>
              <a:prstDash val="solid"/>
              <a:miter lim="400000"/>
            </a:ln>
          </a:right>
          <a:top>
            <a:ln w="6350" cap="flat">
              <a:solidFill>
                <a:srgbClr val="484745"/>
              </a:solidFill>
              <a:prstDash val="solid"/>
              <a:miter lim="400000"/>
            </a:ln>
          </a:top>
          <a:bottom>
            <a:ln w="6350" cap="flat">
              <a:solidFill>
                <a:srgbClr val="5E5D5B"/>
              </a:solidFill>
              <a:prstDash val="solid"/>
              <a:miter lim="400000"/>
            </a:ln>
          </a:bottom>
          <a:insideH>
            <a:ln w="12700" cap="flat">
              <a:solidFill>
                <a:srgbClr val="714717"/>
              </a:solidFill>
              <a:prstDash val="solid"/>
              <a:miter lim="400000"/>
            </a:ln>
          </a:insideH>
          <a:insideV>
            <a:ln w="12700" cap="flat">
              <a:solidFill>
                <a:srgbClr val="714717"/>
              </a:solidFill>
              <a:prstDash val="solid"/>
              <a:miter lim="400000"/>
            </a:ln>
          </a:insideV>
        </a:tcBdr>
        <a:fill>
          <a:no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3F1DF"/>
              </a:solidFill>
              <a:custDash>
                <a:ds d="200000" sp="200000"/>
              </a:custDash>
              <a:miter lim="400000"/>
            </a:ln>
          </a:top>
          <a:bottom>
            <a:ln w="12700" cap="flat">
              <a:solidFill>
                <a:srgbClr val="F3F1DF"/>
              </a:solidFill>
              <a:custDash>
                <a:ds d="200000" sp="200000"/>
              </a:custDash>
              <a:miter lim="400000"/>
            </a:ln>
          </a:bottom>
          <a:insideH>
            <a:ln w="12700" cap="flat">
              <a:solidFill>
                <a:srgbClr val="F3F1DF"/>
              </a:solidFill>
              <a:custDash>
                <a:ds d="200000" sp="200000"/>
              </a:custDash>
              <a:miter lim="400000"/>
            </a:ln>
          </a:insideH>
          <a:insideV>
            <a:ln w="12700" cap="flat">
              <a:noFill/>
              <a:miter lim="400000"/>
            </a:ln>
          </a:insideV>
        </a:tcBdr>
        <a:fill>
          <a:solidFill>
            <a:srgbClr val="4D4D4D"/>
          </a:solidFill>
        </a:fill>
      </a:tcStyle>
    </a:wholeTbl>
    <a:band2H>
      <a:tcTxStyle/>
      <a:tcStyle>
        <a:tcBdr/>
        <a:fill>
          <a:solidFill>
            <a:srgbClr val="5A5A5A"/>
          </a:solidFill>
        </a:fill>
      </a:tcStyle>
    </a:band2H>
    <a:firstCol>
      <a:tcTxStyle b="off" i="off">
        <a:font>
          <a:latin typeface="Helvetica Neue Medium"/>
          <a:ea typeface="Helvetica Neue Medium"/>
          <a:cs typeface="Helvetica Neue Medium"/>
        </a:font>
        <a:srgbClr val="FFFFFF"/>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chemeClr val="accent3">
              <a:hueOff val="-1022247"/>
              <a:satOff val="34289"/>
              <a:lumOff val="-18384"/>
            </a:schemeClr>
          </a:solidFill>
        </a:fill>
      </a:tcStyle>
    </a:firstCol>
    <a:la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254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noFill/>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noFill/>
              <a:miter lim="400000"/>
            </a:ln>
          </a:insideV>
        </a:tcBdr>
        <a:fill>
          <a:solidFill>
            <a:srgbClr val="6D6D6D"/>
          </a:solidFill>
        </a:fill>
      </a:tcStyle>
    </a:wholeTbl>
    <a:band2H>
      <a:tcTxStyle/>
      <a:tcStyle>
        <a:tcBdr/>
        <a:fill>
          <a:solidFill>
            <a:srgbClr val="7D7D7D"/>
          </a:solidFill>
        </a:fill>
      </a:tcStyle>
    </a:band2H>
    <a:firstCol>
      <a:tcTxStyle b="off" i="off">
        <a:font>
          <a:latin typeface="Helvetica Neue Medium"/>
          <a:ea typeface="Helvetica Neue Medium"/>
          <a:cs typeface="Helvetica Neue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noFill/>
              <a:miter lim="400000"/>
            </a:ln>
          </a:insideV>
        </a:tcBdr>
        <a:fill>
          <a:solidFill>
            <a:srgbClr val="5C5C5B"/>
          </a:solidFill>
        </a:fill>
      </a:tcStyle>
    </a:firstCol>
    <a:lastRow>
      <a:tcTxStyle b="off" i="off">
        <a:font>
          <a:latin typeface="Helvetica Neue Medium"/>
          <a:ea typeface="Helvetica Neue Medium"/>
          <a:cs typeface="Helvetica Neue Medium"/>
        </a:font>
        <a:srgbClr val="282828"/>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C0C0C0"/>
              </a:solidFill>
              <a:prstDash val="solid"/>
              <a:miter lim="400000"/>
            </a:ln>
          </a:insideH>
          <a:insideV>
            <a:ln w="12700" cap="flat">
              <a:noFill/>
              <a:miter lim="400000"/>
            </a:ln>
          </a:insideV>
        </a:tcBdr>
        <a:fill>
          <a:solidFill>
            <a:srgbClr val="A2A7A9"/>
          </a:solidFill>
        </a:fill>
      </a:tcStyle>
    </a:lastRow>
    <a:fir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C0C0C0"/>
              </a:solidFill>
              <a:prstDash val="solid"/>
              <a:miter lim="400000"/>
            </a:ln>
          </a:insideH>
          <a:insideV>
            <a:ln w="12700" cap="flat">
              <a:noFill/>
              <a:miter lim="400000"/>
            </a:ln>
          </a:insideV>
        </a:tcBdr>
        <a:fill>
          <a:solidFill>
            <a:schemeClr val="accent5">
              <a:hueOff val="103245"/>
              <a:satOff val="-16002"/>
              <a:lumOff val="283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6350" cap="flat">
              <a:solidFill>
                <a:srgbClr val="FFFFFF"/>
              </a:solidFill>
              <a:prstDash val="solid"/>
              <a:miter lim="400000"/>
            </a:ln>
          </a:top>
          <a:bottom>
            <a:ln w="6350" cap="flat">
              <a:solidFill>
                <a:srgbClr val="FFFFFF"/>
              </a:solidFill>
              <a:prstDash val="solid"/>
              <a:miter lim="400000"/>
            </a:ln>
          </a:bottom>
          <a:insideH>
            <a:ln w="6350" cap="flat">
              <a:solidFill>
                <a:srgbClr val="FFFFFF"/>
              </a:solidFill>
              <a:prstDash val="solid"/>
              <a:miter lim="400000"/>
            </a:ln>
          </a:insideH>
          <a:insideV>
            <a:ln w="12700" cap="flat">
              <a:noFill/>
              <a:miter lim="400000"/>
            </a:ln>
          </a:insideV>
        </a:tcBdr>
        <a:fill>
          <a:solidFill>
            <a:srgbClr val="5D5D5D"/>
          </a:solidFill>
        </a:fill>
      </a:tcStyle>
    </a:wholeTbl>
    <a:band2H>
      <a:tcTxStyle/>
      <a:tcStyle>
        <a:tcBdr/>
        <a:fill>
          <a:solidFill>
            <a:srgbClr val="696969"/>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6350" cap="flat">
              <a:solidFill>
                <a:srgbClr val="FFFFFF"/>
              </a:solidFill>
              <a:prstDash val="solid"/>
              <a:miter lim="400000"/>
            </a:ln>
          </a:top>
          <a:bottom>
            <a:ln w="6350" cap="flat">
              <a:solidFill>
                <a:srgbClr val="FFFFFF"/>
              </a:solidFill>
              <a:prstDash val="solid"/>
              <a:miter lim="400000"/>
            </a:ln>
          </a:bottom>
          <a:insideH>
            <a:ln w="6350" cap="flat">
              <a:solidFill>
                <a:srgbClr val="FFFFFF"/>
              </a:solidFill>
              <a:prstDash val="solid"/>
              <a:miter lim="400000"/>
            </a:ln>
          </a:insideH>
          <a:insideV>
            <a:ln w="6350" cap="flat">
              <a:solidFill>
                <a:srgbClr val="FFFFFF"/>
              </a:solidFill>
              <a:prstDash val="solid"/>
              <a:miter lim="400000"/>
            </a:ln>
          </a:insideV>
        </a:tcBdr>
        <a:fill>
          <a:solidFill>
            <a:srgbClr val="78787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6350" cap="flat">
              <a:solidFill>
                <a:srgbClr val="FFFFFF"/>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6350" cap="flat">
              <a:solidFill>
                <a:srgbClr val="FFFFFF"/>
              </a:solidFill>
              <a:prstDash val="solid"/>
              <a:miter lim="400000"/>
            </a:ln>
          </a:insideH>
          <a:insideV>
            <a:ln w="12700" cap="flat">
              <a:noFill/>
              <a:miter lim="400000"/>
            </a:ln>
          </a:insideV>
        </a:tcBdr>
        <a:fill>
          <a:solidFill>
            <a:srgbClr val="787878"/>
          </a:solidFill>
        </a:fill>
      </a:tcStyle>
    </a:firstRow>
  </a:tblStyle>
  <a:tblStyle styleId="{2708684C-4D16-4618-839F-0558EEFCDFE6}" styleName="">
    <a:tblBg/>
    <a:wholeTbl>
      <a:tcTxStyle b="off" i="off">
        <a:fontRef idx="minor">
          <a:srgbClr val="FFFFFF"/>
        </a:fontRef>
        <a:srgbClr val="FFFFFF"/>
      </a:tcTxStyle>
      <a:tcStyle>
        <a:tcBdr>
          <a:left>
            <a:ln w="12700" cap="flat">
              <a:noFill/>
              <a:miter lim="400000"/>
            </a:ln>
          </a:left>
          <a:right>
            <a:ln w="12700" cap="flat">
              <a:noFill/>
              <a:miter lim="400000"/>
            </a:ln>
          </a:right>
          <a:top>
            <a:ln w="6350" cap="flat">
              <a:solidFill>
                <a:srgbClr val="F0F0F0"/>
              </a:solidFill>
              <a:prstDash val="solid"/>
              <a:miter lim="400000"/>
            </a:ln>
          </a:top>
          <a:bottom>
            <a:ln w="6350" cap="flat">
              <a:solidFill>
                <a:srgbClr val="F0F0F0"/>
              </a:solidFill>
              <a:prstDash val="solid"/>
              <a:miter lim="400000"/>
            </a:ln>
          </a:bottom>
          <a:insideH>
            <a:ln w="6350" cap="flat">
              <a:solidFill>
                <a:srgbClr val="F0F0F0"/>
              </a:solidFill>
              <a:prstDash val="solid"/>
              <a:miter lim="400000"/>
            </a:ln>
          </a:insideH>
          <a:insideV>
            <a:ln w="12700" cap="flat">
              <a:noFill/>
              <a:miter lim="400000"/>
            </a:ln>
          </a:insideV>
        </a:tcBdr>
        <a:fill>
          <a:solidFill>
            <a:srgbClr val="000000">
              <a:alpha val="10000"/>
            </a:srgbClr>
          </a:solidFill>
        </a:fill>
      </a:tcStyle>
    </a:wholeTbl>
    <a:band2H>
      <a:tcTxStyle/>
      <a:tcStyle>
        <a:tcBdr/>
        <a:fill>
          <a:solidFill>
            <a:srgbClr val="888888">
              <a:alpha val="10000"/>
            </a:srgbClr>
          </a:solidFill>
        </a:fill>
      </a:tcStyle>
    </a:band2H>
    <a:firstCol>
      <a:tcTxStyle b="off" i="off">
        <a:font>
          <a:latin typeface="Helvetica Neue Medium"/>
          <a:ea typeface="Helvetica Neue Medium"/>
          <a:cs typeface="Helvetica Neue Medium"/>
        </a:font>
        <a:srgbClr val="FFFFFF"/>
      </a:tcTxStyle>
      <a:tcStyle>
        <a:tcBdr>
          <a:left>
            <a:ln w="12700" cap="flat">
              <a:noFill/>
              <a:miter lim="400000"/>
            </a:ln>
          </a:left>
          <a:right>
            <a:ln w="25400" cap="flat">
              <a:solidFill>
                <a:srgbClr val="F0F0F0"/>
              </a:solidFill>
              <a:prstDash val="solid"/>
              <a:miter lim="400000"/>
            </a:ln>
          </a:right>
          <a:top>
            <a:ln w="6350" cap="flat">
              <a:solidFill>
                <a:srgbClr val="F0F0F0"/>
              </a:solidFill>
              <a:prstDash val="solid"/>
              <a:miter lim="400000"/>
            </a:ln>
          </a:top>
          <a:bottom>
            <a:ln w="6350" cap="flat">
              <a:solidFill>
                <a:srgbClr val="F0F0F0"/>
              </a:solidFill>
              <a:prstDash val="solid"/>
              <a:miter lim="400000"/>
            </a:ln>
          </a:bottom>
          <a:insideH>
            <a:ln w="6350" cap="flat">
              <a:solidFill>
                <a:srgbClr val="F0F0F0"/>
              </a:solidFill>
              <a:prstDash val="solid"/>
              <a:miter lim="400000"/>
            </a:ln>
          </a:insideH>
          <a:insideV>
            <a:ln w="12700" cap="flat">
              <a:noFill/>
              <a:miter lim="400000"/>
            </a:ln>
          </a:insideV>
        </a:tcBdr>
        <a:fill>
          <a:noFill/>
        </a:fill>
      </a:tcStyle>
    </a:firstCol>
    <a:la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25400" cap="flat">
              <a:solidFill>
                <a:srgbClr val="F0F0F0"/>
              </a:solidFill>
              <a:prstDash val="solid"/>
              <a:miter lim="400000"/>
            </a:ln>
          </a:top>
          <a:bottom>
            <a:ln w="12700" cap="flat">
              <a:noFill/>
              <a:miter lim="400000"/>
            </a:ln>
          </a:bottom>
          <a:insideH>
            <a:ln w="6350" cap="flat">
              <a:solidFill>
                <a:srgbClr val="F0F0F0"/>
              </a:solidFill>
              <a:prstDash val="solid"/>
              <a:miter lim="400000"/>
            </a:ln>
          </a:insideH>
          <a:insideV>
            <a:ln w="12700" cap="flat">
              <a:noFill/>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noFill/>
              <a:miter lim="400000"/>
            </a:ln>
          </a:left>
          <a:right>
            <a:ln w="12700" cap="flat">
              <a:noFill/>
              <a:miter lim="400000"/>
            </a:ln>
          </a:right>
          <a:top>
            <a:ln w="12700" cap="flat">
              <a:noFill/>
              <a:miter lim="400000"/>
            </a:ln>
          </a:top>
          <a:bottom>
            <a:ln w="25400" cap="flat">
              <a:solidFill>
                <a:srgbClr val="F0F0F0"/>
              </a:solidFill>
              <a:prstDash val="solid"/>
              <a:miter lim="400000"/>
            </a:ln>
          </a:bottom>
          <a:insideH>
            <a:ln w="6350" cap="flat">
              <a:solidFill>
                <a:srgbClr val="F0F0F0"/>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27"/>
    <p:restoredTop sz="94677"/>
  </p:normalViewPr>
  <p:slideViewPr>
    <p:cSldViewPr snapToGrid="0" snapToObjects="1">
      <p:cViewPr varScale="1">
        <p:scale>
          <a:sx n="77" d="100"/>
          <a:sy n="77" d="100"/>
        </p:scale>
        <p:origin x="240" y="2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1435100" y="3454400"/>
            <a:ext cx="21526500" cy="3568700"/>
          </a:xfrm>
          <a:prstGeom prst="rect">
            <a:avLst/>
          </a:prstGeom>
        </p:spPr>
        <p:txBody>
          <a:bodyPr anchor="b"/>
          <a:lstStyle/>
          <a:p>
            <a:r>
              <a:t>标题文本</a:t>
            </a:r>
          </a:p>
        </p:txBody>
      </p:sp>
      <p:sp>
        <p:nvSpPr>
          <p:cNvPr id="12" name="正文级别 1…"/>
          <p:cNvSpPr txBox="1">
            <a:spLocks noGrp="1"/>
          </p:cNvSpPr>
          <p:nvPr>
            <p:ph type="body" sz="quarter" idx="1"/>
          </p:nvPr>
        </p:nvSpPr>
        <p:spPr>
          <a:xfrm>
            <a:off x="1435100" y="7264400"/>
            <a:ext cx="21526500" cy="1231900"/>
          </a:xfrm>
          <a:prstGeom prst="rect">
            <a:avLst/>
          </a:prstGeom>
        </p:spPr>
        <p:txBody>
          <a:bodyPr anchor="t"/>
          <a:lstStyle>
            <a:lvl1pPr marL="0" indent="0" algn="ctr">
              <a:spcBef>
                <a:spcPts val="0"/>
              </a:spcBef>
              <a:buSzTx/>
              <a:buNone/>
              <a:defRPr sz="3200">
                <a:solidFill>
                  <a:srgbClr val="FFFFFF"/>
                </a:solidFill>
              </a:defRPr>
            </a:lvl1pPr>
            <a:lvl2pPr marL="0" indent="0" algn="ctr">
              <a:spcBef>
                <a:spcPts val="0"/>
              </a:spcBef>
              <a:buSzTx/>
              <a:buNone/>
              <a:defRPr sz="3200">
                <a:solidFill>
                  <a:srgbClr val="FFFFFF"/>
                </a:solidFill>
              </a:defRPr>
            </a:lvl2pPr>
            <a:lvl3pPr marL="0" indent="0" algn="ctr">
              <a:spcBef>
                <a:spcPts val="0"/>
              </a:spcBef>
              <a:buSzTx/>
              <a:buNone/>
              <a:defRPr sz="3200">
                <a:solidFill>
                  <a:srgbClr val="FFFFFF"/>
                </a:solidFill>
              </a:defRPr>
            </a:lvl3pPr>
            <a:lvl4pPr marL="0" indent="0" algn="ctr">
              <a:spcBef>
                <a:spcPts val="0"/>
              </a:spcBef>
              <a:buSzTx/>
              <a:buNone/>
              <a:defRPr sz="3200">
                <a:solidFill>
                  <a:srgbClr val="FFFFFF"/>
                </a:solidFill>
              </a:defRPr>
            </a:lvl4pPr>
            <a:lvl5pPr marL="0" indent="0" algn="ctr">
              <a:spcBef>
                <a:spcPts val="0"/>
              </a:spcBef>
              <a:buSzTx/>
              <a:buNone/>
              <a:defRPr sz="3200">
                <a:solidFill>
                  <a:srgbClr val="FFFFFF"/>
                </a:solidFill>
              </a:defRPr>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xfrm>
            <a:off x="11955253" y="13010554"/>
            <a:ext cx="453238" cy="461367"/>
          </a:xfrm>
          <a:prstGeom prst="rect">
            <a:avLst/>
          </a:prstGeom>
        </p:spPr>
        <p:txBody>
          <a:bodyPr anchor="t"/>
          <a:lstStyle/>
          <a:p>
            <a:pPr>
              <a:defRPr>
                <a:effectLst/>
              </a:defRPr>
            </a:pPr>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141703583_2880x1921.jpeg"/>
          <p:cNvSpPr>
            <a:spLocks noGrp="1"/>
          </p:cNvSpPr>
          <p:nvPr>
            <p:ph type="pic" idx="21"/>
          </p:nvPr>
        </p:nvSpPr>
        <p:spPr>
          <a:xfrm>
            <a:off x="4597400" y="177800"/>
            <a:ext cx="15180471" cy="10125584"/>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21" name="标题文本"/>
          <p:cNvSpPr txBox="1">
            <a:spLocks noGrp="1"/>
          </p:cNvSpPr>
          <p:nvPr>
            <p:ph type="title"/>
          </p:nvPr>
        </p:nvSpPr>
        <p:spPr>
          <a:xfrm>
            <a:off x="1435100" y="9677400"/>
            <a:ext cx="21526500" cy="1524000"/>
          </a:xfrm>
          <a:prstGeom prst="rect">
            <a:avLst/>
          </a:prstGeom>
        </p:spPr>
        <p:txBody>
          <a:bodyPr anchor="b"/>
          <a:lstStyle/>
          <a:p>
            <a:r>
              <a:t>标题文本</a:t>
            </a:r>
          </a:p>
        </p:txBody>
      </p:sp>
      <p:sp>
        <p:nvSpPr>
          <p:cNvPr id="22" name="正文级别 1…"/>
          <p:cNvSpPr txBox="1">
            <a:spLocks noGrp="1"/>
          </p:cNvSpPr>
          <p:nvPr>
            <p:ph type="body" sz="quarter" idx="1"/>
          </p:nvPr>
        </p:nvSpPr>
        <p:spPr>
          <a:xfrm>
            <a:off x="1435100" y="11430000"/>
            <a:ext cx="21526500" cy="1282700"/>
          </a:xfrm>
          <a:prstGeom prst="rect">
            <a:avLst/>
          </a:prstGeom>
        </p:spPr>
        <p:txBody>
          <a:bodyPr anchor="t"/>
          <a:lstStyle>
            <a:lvl1pPr marL="0" indent="0" algn="ctr">
              <a:spcBef>
                <a:spcPts val="0"/>
              </a:spcBef>
              <a:buSzTx/>
              <a:buNone/>
              <a:defRPr sz="3200">
                <a:solidFill>
                  <a:srgbClr val="FFFFFF"/>
                </a:solidFill>
              </a:defRPr>
            </a:lvl1pPr>
            <a:lvl2pPr marL="0" indent="0" algn="ctr">
              <a:spcBef>
                <a:spcPts val="0"/>
              </a:spcBef>
              <a:buSzTx/>
              <a:buNone/>
              <a:defRPr sz="3200">
                <a:solidFill>
                  <a:srgbClr val="FFFFFF"/>
                </a:solidFill>
              </a:defRPr>
            </a:lvl2pPr>
            <a:lvl3pPr marL="0" indent="0" algn="ctr">
              <a:spcBef>
                <a:spcPts val="0"/>
              </a:spcBef>
              <a:buSzTx/>
              <a:buNone/>
              <a:defRPr sz="3200">
                <a:solidFill>
                  <a:srgbClr val="FFFFFF"/>
                </a:solidFill>
              </a:defRPr>
            </a:lvl3pPr>
            <a:lvl4pPr marL="0" indent="0" algn="ctr">
              <a:spcBef>
                <a:spcPts val="0"/>
              </a:spcBef>
              <a:buSzTx/>
              <a:buNone/>
              <a:defRPr sz="3200">
                <a:solidFill>
                  <a:srgbClr val="FFFFFF"/>
                </a:solidFill>
              </a:defRPr>
            </a:lvl4pPr>
            <a:lvl5pPr marL="0" indent="0" algn="ctr">
              <a:spcBef>
                <a:spcPts val="0"/>
              </a:spcBef>
              <a:buSzTx/>
              <a:buNone/>
              <a:defRPr sz="3200">
                <a:solidFill>
                  <a:srgbClr val="FFFFFF"/>
                </a:solidFill>
              </a:defRPr>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xfrm>
            <a:off x="11955253" y="13004800"/>
            <a:ext cx="453238" cy="461366"/>
          </a:xfrm>
          <a:prstGeom prst="rect">
            <a:avLst/>
          </a:prstGeom>
        </p:spPr>
        <p:txBody>
          <a:bodyPr anchor="t"/>
          <a:lstStyle/>
          <a:p>
            <a:pPr>
              <a:defRPr>
                <a:effectLst/>
              </a:defRPr>
            </a:pPr>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1422400" y="4940300"/>
            <a:ext cx="21526500" cy="3822700"/>
          </a:xfrm>
          <a:prstGeom prst="rect">
            <a:avLst/>
          </a:prstGeom>
        </p:spPr>
        <p:txBody>
          <a:bodyPr/>
          <a:lstStyle/>
          <a:p>
            <a:r>
              <a:t>标题文本</a:t>
            </a:r>
          </a:p>
        </p:txBody>
      </p:sp>
      <p:sp>
        <p:nvSpPr>
          <p:cNvPr id="31" name="幻灯片编号"/>
          <p:cNvSpPr txBox="1">
            <a:spLocks noGrp="1"/>
          </p:cNvSpPr>
          <p:nvPr>
            <p:ph type="sldNum" sz="quarter" idx="2"/>
          </p:nvPr>
        </p:nvSpPr>
        <p:spPr>
          <a:xfrm>
            <a:off x="11955253" y="13010554"/>
            <a:ext cx="453238" cy="461367"/>
          </a:xfrm>
          <a:prstGeom prst="rect">
            <a:avLst/>
          </a:prstGeom>
        </p:spPr>
        <p:txBody>
          <a:bodyPr anchor="t"/>
          <a:lstStyle/>
          <a:p>
            <a:pPr>
              <a:defRPr>
                <a:effectLst/>
              </a:defRPr>
            </a:pPr>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p>
            <a:r>
              <a:t>标题文本</a:t>
            </a:r>
          </a:p>
        </p:txBody>
      </p:sp>
      <p:sp>
        <p:nvSpPr>
          <p:cNvPr id="49"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标题文本"/>
          <p:cNvSpPr txBox="1">
            <a:spLocks noGrp="1"/>
          </p:cNvSpPr>
          <p:nvPr>
            <p:ph type="title"/>
          </p:nvPr>
        </p:nvSpPr>
        <p:spPr>
          <a:prstGeom prst="rect">
            <a:avLst/>
          </a:prstGeom>
        </p:spPr>
        <p:txBody>
          <a:bodyPr/>
          <a:lstStyle/>
          <a:p>
            <a:r>
              <a:t>标题文本</a:t>
            </a:r>
          </a:p>
        </p:txBody>
      </p:sp>
      <p:sp>
        <p:nvSpPr>
          <p:cNvPr id="57" name="正文级别 1…"/>
          <p:cNvSpPr txBox="1">
            <a:spLocks noGrp="1"/>
          </p:cNvSpPr>
          <p:nvPr>
            <p:ph type="body" idx="1"/>
          </p:nvPr>
        </p:nvSpPr>
        <p:spPr>
          <a:xfrm>
            <a:off x="1435100" y="3898900"/>
            <a:ext cx="21526500" cy="80518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图像"/>
          <p:cNvSpPr>
            <a:spLocks noGrp="1"/>
          </p:cNvSpPr>
          <p:nvPr>
            <p:ph type="pic" sz="half" idx="21"/>
          </p:nvPr>
        </p:nvSpPr>
        <p:spPr>
          <a:xfrm>
            <a:off x="13322300" y="2184400"/>
            <a:ext cx="11519605" cy="10756121"/>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66" name="标题文本"/>
          <p:cNvSpPr txBox="1">
            <a:spLocks noGrp="1"/>
          </p:cNvSpPr>
          <p:nvPr>
            <p:ph type="title"/>
          </p:nvPr>
        </p:nvSpPr>
        <p:spPr>
          <a:xfrm>
            <a:off x="1435100" y="1003300"/>
            <a:ext cx="21526500" cy="2209800"/>
          </a:xfrm>
          <a:prstGeom prst="rect">
            <a:avLst/>
          </a:prstGeom>
        </p:spPr>
        <p:txBody>
          <a:bodyPr/>
          <a:lstStyle/>
          <a:p>
            <a:r>
              <a:t>标题文本</a:t>
            </a:r>
          </a:p>
        </p:txBody>
      </p:sp>
      <p:sp>
        <p:nvSpPr>
          <p:cNvPr id="67" name="正文级别 1…"/>
          <p:cNvSpPr txBox="1">
            <a:spLocks noGrp="1"/>
          </p:cNvSpPr>
          <p:nvPr>
            <p:ph type="body" sz="half" idx="1"/>
          </p:nvPr>
        </p:nvSpPr>
        <p:spPr>
          <a:xfrm>
            <a:off x="1422400" y="3302000"/>
            <a:ext cx="10109200" cy="9398000"/>
          </a:xfrm>
          <a:prstGeom prst="rect">
            <a:avLst/>
          </a:prstGeom>
        </p:spPr>
        <p:txBody>
          <a:bodyPr/>
          <a:lstStyle>
            <a:lvl1pPr marL="457200" indent="-457200">
              <a:spcBef>
                <a:spcPts val="4500"/>
              </a:spcBef>
              <a:defRPr sz="3800"/>
            </a:lvl1pPr>
            <a:lvl2pPr marL="914400" indent="-457200">
              <a:spcBef>
                <a:spcPts val="4500"/>
              </a:spcBef>
              <a:defRPr sz="3800"/>
            </a:lvl2pPr>
            <a:lvl3pPr marL="1371600" indent="-457200">
              <a:spcBef>
                <a:spcPts val="4500"/>
              </a:spcBef>
              <a:defRPr sz="3800"/>
            </a:lvl3pPr>
            <a:lvl4pPr marL="1828800" indent="-457200">
              <a:spcBef>
                <a:spcPts val="4500"/>
              </a:spcBef>
              <a:defRPr sz="3800"/>
            </a:lvl4pPr>
            <a:lvl5pPr marL="2286000" indent="-457200">
              <a:spcBef>
                <a:spcPts val="4500"/>
              </a:spcBef>
              <a:defRPr sz="38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图像"/>
          <p:cNvSpPr>
            <a:spLocks noGrp="1"/>
          </p:cNvSpPr>
          <p:nvPr>
            <p:ph type="pic" sz="quarter" idx="21"/>
          </p:nvPr>
        </p:nvSpPr>
        <p:spPr>
          <a:xfrm>
            <a:off x="13868400" y="6375400"/>
            <a:ext cx="9194800" cy="6570182"/>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84" name="图像"/>
          <p:cNvSpPr>
            <a:spLocks noGrp="1"/>
          </p:cNvSpPr>
          <p:nvPr>
            <p:ph type="pic" sz="half" idx="22"/>
          </p:nvPr>
        </p:nvSpPr>
        <p:spPr>
          <a:xfrm>
            <a:off x="13550900" y="-419100"/>
            <a:ext cx="9512300" cy="9512300"/>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85" name="图像"/>
          <p:cNvSpPr>
            <a:spLocks noGrp="1"/>
          </p:cNvSpPr>
          <p:nvPr>
            <p:ph type="pic" idx="23"/>
          </p:nvPr>
        </p:nvSpPr>
        <p:spPr>
          <a:xfrm>
            <a:off x="1346200" y="596900"/>
            <a:ext cx="13030200" cy="12166600"/>
          </a:xfrm>
          <a:prstGeom prst="rect">
            <a:avLst/>
          </a:prstGeom>
          <a:ln w="25400"/>
          <a:effectLst>
            <a:outerShdw blurRad="254000" dist="127000" dir="5400000" rotWithShape="0">
              <a:srgbClr val="000000">
                <a:alpha val="70000"/>
              </a:srgbClr>
            </a:outerShdw>
          </a:effectLst>
        </p:spPr>
        <p:txBody>
          <a:bodyPr lIns="91439" tIns="45719" rIns="91439" bIns="45719" anchor="t">
            <a:noAutofit/>
          </a:bodyPr>
          <a:lstStyle/>
          <a:p>
            <a:endParaRPr/>
          </a:p>
        </p:txBody>
      </p:sp>
      <p:sp>
        <p:nvSpPr>
          <p:cNvPr id="86"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图像"/>
          <p:cNvSpPr>
            <a:spLocks noGrp="1"/>
          </p:cNvSpPr>
          <p:nvPr>
            <p:ph type="pic" idx="21"/>
          </p:nvPr>
        </p:nvSpPr>
        <p:spPr>
          <a:xfrm>
            <a:off x="-63500" y="-1270000"/>
            <a:ext cx="24510997" cy="16349175"/>
          </a:xfrm>
          <a:prstGeom prst="rect">
            <a:avLst/>
          </a:prstGeom>
        </p:spPr>
        <p:txBody>
          <a:bodyPr lIns="91439" tIns="45719" rIns="91439" bIns="45719" anchor="t">
            <a:noAutofit/>
          </a:bodyPr>
          <a:lstStyle/>
          <a:p>
            <a:endParaRPr/>
          </a:p>
        </p:txBody>
      </p:sp>
      <p:sp>
        <p:nvSpPr>
          <p:cNvPr id="103"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1"/>
          <a:srcRect/>
          <a:stretch>
            <a:fillRect/>
          </a:stretch>
        </a:blipFill>
        <a:effectLst/>
      </p:bgPr>
    </p:bg>
    <p:spTree>
      <p:nvGrpSpPr>
        <p:cNvPr id="1" name=""/>
        <p:cNvGrpSpPr/>
        <p:nvPr/>
      </p:nvGrpSpPr>
      <p:grpSpPr>
        <a:xfrm>
          <a:off x="0" y="0"/>
          <a:ext cx="0" cy="0"/>
          <a:chOff x="0" y="0"/>
          <a:chExt cx="0" cy="0"/>
        </a:xfrm>
      </p:grpSpPr>
      <p:sp>
        <p:nvSpPr>
          <p:cNvPr id="2" name="正文级别 1…"/>
          <p:cNvSpPr txBox="1">
            <a:spLocks noGrp="1"/>
          </p:cNvSpPr>
          <p:nvPr>
            <p:ph type="body" idx="1"/>
          </p:nvPr>
        </p:nvSpPr>
        <p:spPr>
          <a:xfrm>
            <a:off x="1435100" y="1574800"/>
            <a:ext cx="21526500" cy="1056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3" name="标题文本"/>
          <p:cNvSpPr txBox="1">
            <a:spLocks noGrp="1"/>
          </p:cNvSpPr>
          <p:nvPr>
            <p:ph type="title"/>
          </p:nvPr>
        </p:nvSpPr>
        <p:spPr>
          <a:xfrm>
            <a:off x="1435100" y="330200"/>
            <a:ext cx="21526500" cy="3568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标题文本</a:t>
            </a:r>
          </a:p>
        </p:txBody>
      </p:sp>
      <p:sp>
        <p:nvSpPr>
          <p:cNvPr id="4" name="幻灯片编号"/>
          <p:cNvSpPr txBox="1">
            <a:spLocks noGrp="1"/>
          </p:cNvSpPr>
          <p:nvPr>
            <p:ph type="sldNum" sz="quarter" idx="2"/>
          </p:nvPr>
        </p:nvSpPr>
        <p:spPr>
          <a:xfrm>
            <a:off x="11955253" y="13047167"/>
            <a:ext cx="453238" cy="461366"/>
          </a:xfrm>
          <a:prstGeom prst="rect">
            <a:avLst/>
          </a:prstGeom>
          <a:ln w="12700">
            <a:miter lim="400000"/>
          </a:ln>
        </p:spPr>
        <p:txBody>
          <a:bodyPr wrap="none" lIns="50800" tIns="50800" rIns="50800" bIns="50800" anchor="ctr">
            <a:spAutoFit/>
          </a:bodyPr>
          <a:lstStyle>
            <a:lvl1pPr>
              <a:defRPr sz="2400">
                <a:latin typeface="+mn-lt"/>
                <a:ea typeface="+mn-ea"/>
                <a:cs typeface="+mn-cs"/>
                <a:sym typeface="Helvetica Neue"/>
              </a:defRPr>
            </a:lvl1pPr>
          </a:lstStyle>
          <a:p>
            <a:pPr>
              <a:defRPr>
                <a:effectLst/>
              </a:defRPr>
            </a:pPr>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9" r:id="rId9"/>
  </p:sldLayoutIdLst>
  <p:transition spd="med"/>
  <p:txStyles>
    <p:titleStyle>
      <a:lvl1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1pPr>
      <a:lvl2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2pPr>
      <a:lvl3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3pPr>
      <a:lvl4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4pPr>
      <a:lvl5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5pPr>
      <a:lvl6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6pPr>
      <a:lvl7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7pPr>
      <a:lvl8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8pPr>
      <a:lvl9pPr marL="0" marR="0" indent="0" algn="ctr" defTabSz="825500" rtl="0" latinLnBrk="0">
        <a:lnSpc>
          <a:spcPct val="100000"/>
        </a:lnSpc>
        <a:spcBef>
          <a:spcPts val="0"/>
        </a:spcBef>
        <a:spcAft>
          <a:spcPts val="0"/>
        </a:spcAft>
        <a:buClrTx/>
        <a:buSzTx/>
        <a:buFontTx/>
        <a:buNone/>
        <a:tabLst/>
        <a:defRPr sz="9000" b="1" i="0" u="none" strike="noStrike" cap="none" spc="0" baseline="0">
          <a:solidFill>
            <a:srgbClr val="FFFFFF"/>
          </a:solidFill>
          <a:effectLst>
            <a:outerShdw blurRad="50800" dist="25400" dir="5400000" rotWithShape="0">
              <a:srgbClr val="000000"/>
            </a:outerShdw>
          </a:effectLst>
          <a:uFillTx/>
          <a:latin typeface="+mn-lt"/>
          <a:ea typeface="+mn-ea"/>
          <a:cs typeface="+mn-cs"/>
          <a:sym typeface="Helvetica Neue"/>
        </a:defRPr>
      </a:lvl9pPr>
    </p:titleStyle>
    <p:bodyStyle>
      <a:lvl1pPr marL="5461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1pPr>
      <a:lvl2pPr marL="10922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2pPr>
      <a:lvl3pPr marL="16383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3pPr>
      <a:lvl4pPr marL="21844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4pPr>
      <a:lvl5pPr marL="27305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5pPr>
      <a:lvl6pPr marL="32766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6pPr>
      <a:lvl7pPr marL="38227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7pPr>
      <a:lvl8pPr marL="43688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8pPr>
      <a:lvl9pPr marL="4914900" marR="0" indent="-546100" algn="l" defTabSz="825500" rtl="0" latinLnBrk="0">
        <a:lnSpc>
          <a:spcPct val="100000"/>
        </a:lnSpc>
        <a:spcBef>
          <a:spcPts val="5900"/>
        </a:spcBef>
        <a:spcAft>
          <a:spcPts val="0"/>
        </a:spcAft>
        <a:buClrTx/>
        <a:buSzPct val="75000"/>
        <a:buFontTx/>
        <a:buChar char="•"/>
        <a:tabLst/>
        <a:defRPr sz="4600" b="0" i="0" u="none" strike="noStrike" cap="none" spc="0" baseline="0">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www.kaggle.com/competitions/house-prices-advanced-regression-techniques/dat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图像" descr="图像"/>
          <p:cNvPicPr>
            <a:picLocks noGrp="1" noChangeAspect="1"/>
          </p:cNvPicPr>
          <p:nvPr>
            <p:ph type="pic" idx="21"/>
          </p:nvPr>
        </p:nvPicPr>
        <p:blipFill>
          <a:blip r:embed="rId2"/>
          <a:srcRect l="661" t="9563" r="16653" b="1409"/>
          <a:stretch>
            <a:fillRect/>
          </a:stretch>
        </p:blipFill>
        <p:spPr>
          <a:xfrm>
            <a:off x="14379402" y="3136900"/>
            <a:ext cx="9525000" cy="9575800"/>
          </a:xfrm>
          <a:prstGeom prst="rect">
            <a:avLst/>
          </a:prstGeom>
        </p:spPr>
      </p:pic>
      <p:sp>
        <p:nvSpPr>
          <p:cNvPr id="120" name="数据结构答辩"/>
          <p:cNvSpPr txBox="1">
            <a:spLocks noGrp="1"/>
          </p:cNvSpPr>
          <p:nvPr>
            <p:ph type="title"/>
          </p:nvPr>
        </p:nvSpPr>
        <p:spPr>
          <a:prstGeom prst="rect">
            <a:avLst/>
          </a:prstGeom>
        </p:spPr>
        <p:txBody>
          <a:bodyPr>
            <a:normAutofit/>
          </a:bodyPr>
          <a:lstStyle/>
          <a:p>
            <a:r>
              <a:rPr lang="zh-CN" altLang="en-US" dirty="0"/>
              <a:t>机器学习大作业答辩</a:t>
            </a:r>
          </a:p>
        </p:txBody>
      </p:sp>
      <p:sp>
        <p:nvSpPr>
          <p:cNvPr id="121" name="汉诺塔问题…"/>
          <p:cNvSpPr txBox="1">
            <a:spLocks noGrp="1"/>
          </p:cNvSpPr>
          <p:nvPr>
            <p:ph type="body" sz="half" idx="1"/>
          </p:nvPr>
        </p:nvSpPr>
        <p:spPr>
          <a:xfrm>
            <a:off x="266007" y="3136900"/>
            <a:ext cx="14113395" cy="9652000"/>
          </a:xfrm>
          <a:prstGeom prst="rect">
            <a:avLst/>
          </a:prstGeom>
        </p:spPr>
        <p:txBody>
          <a:bodyPr/>
          <a:lstStyle/>
          <a:p>
            <a:pPr marL="457199" indent="-457199">
              <a:defRPr sz="8800"/>
            </a:pPr>
            <a:r>
              <a:rPr lang="zh-CN" altLang="en-US" dirty="0"/>
              <a:t>房价预测</a:t>
            </a:r>
            <a:endParaRPr lang="en-US" altLang="zh-CN" dirty="0"/>
          </a:p>
          <a:p>
            <a:pPr marL="457199" indent="-457199">
              <a:defRPr sz="8800"/>
            </a:pPr>
            <a:r>
              <a:rPr lang="en-US" dirty="0"/>
              <a:t>House price forecast</a:t>
            </a:r>
          </a:p>
          <a:p>
            <a:pPr marL="457199" indent="-457199">
              <a:defRPr sz="8800"/>
            </a:pPr>
            <a:r>
              <a:rPr dirty="0"/>
              <a:t>20级智能科学与技术一班</a:t>
            </a:r>
            <a:endParaRPr lang="en-US" dirty="0"/>
          </a:p>
          <a:p>
            <a:pPr marL="457199" indent="-457199">
              <a:defRPr sz="8800">
                <a:effectLst/>
              </a:defRPr>
            </a:pPr>
            <a:r>
              <a:rPr lang="zh-CN" altLang="en-US" dirty="0"/>
              <a:t>孙成</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en-US" sz="8800" dirty="0"/>
              <a:t>完整代码及注释</a:t>
            </a: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descr="文本&#10;&#10;描述已自动生成">
            <a:extLst>
              <a:ext uri="{FF2B5EF4-FFF2-40B4-BE49-F238E27FC236}">
                <a16:creationId xmlns:a16="http://schemas.microsoft.com/office/drawing/2014/main" id="{770FE4D4-C9C7-F4D8-E506-FEDF466932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1556" y="2095925"/>
            <a:ext cx="8991370" cy="11017851"/>
          </a:xfrm>
          <a:prstGeom prst="rect">
            <a:avLst/>
          </a:prstGeom>
        </p:spPr>
      </p:pic>
      <p:pic>
        <p:nvPicPr>
          <p:cNvPr id="6" name="图片 5" descr="文本&#10;&#10;描述已自动生成">
            <a:extLst>
              <a:ext uri="{FF2B5EF4-FFF2-40B4-BE49-F238E27FC236}">
                <a16:creationId xmlns:a16="http://schemas.microsoft.com/office/drawing/2014/main" id="{B1241EAF-DA31-46E4-2ABD-E0922EC185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1074" y="2095925"/>
            <a:ext cx="8991370" cy="11017851"/>
          </a:xfrm>
          <a:prstGeom prst="rect">
            <a:avLst/>
          </a:prstGeom>
        </p:spPr>
      </p:pic>
    </p:spTree>
    <p:extLst>
      <p:ext uri="{BB962C8B-B14F-4D97-AF65-F5344CB8AC3E}">
        <p14:creationId xmlns:p14="http://schemas.microsoft.com/office/powerpoint/2010/main" val="64767673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图像" descr="图像"/>
          <p:cNvPicPr>
            <a:picLocks noGrp="1" noChangeAspect="1"/>
          </p:cNvPicPr>
          <p:nvPr>
            <p:ph type="pic" idx="21"/>
          </p:nvPr>
        </p:nvPicPr>
        <p:blipFill>
          <a:blip r:embed="rId2"/>
          <a:srcRect t="8784" r="19" b="8686"/>
          <a:stretch>
            <a:fillRect/>
          </a:stretch>
        </p:blipFill>
        <p:spPr>
          <a:xfrm>
            <a:off x="4597400" y="1067257"/>
            <a:ext cx="15177586" cy="8356601"/>
          </a:xfrm>
          <a:prstGeom prst="rect">
            <a:avLst/>
          </a:prstGeom>
        </p:spPr>
      </p:pic>
      <p:sp>
        <p:nvSpPr>
          <p:cNvPr id="167" name="谢谢老师的指导和同学们的帮助"/>
          <p:cNvSpPr txBox="1">
            <a:spLocks noGrp="1"/>
          </p:cNvSpPr>
          <p:nvPr>
            <p:ph type="title"/>
          </p:nvPr>
        </p:nvSpPr>
        <p:spPr>
          <a:xfrm>
            <a:off x="1428750" y="11315700"/>
            <a:ext cx="21526500" cy="1524000"/>
          </a:xfrm>
          <a:prstGeom prst="rect">
            <a:avLst/>
          </a:prstGeom>
        </p:spPr>
        <p:txBody>
          <a:bodyPr/>
          <a:lstStyle>
            <a:lvl1pPr defTabSz="734694">
              <a:defRPr sz="8010">
                <a:effectLst>
                  <a:outerShdw blurRad="45212" dist="22606" dir="5400000" rotWithShape="0">
                    <a:srgbClr val="000000"/>
                  </a:outerShdw>
                </a:effectLst>
              </a:defRPr>
            </a:lvl1pPr>
          </a:lstStyle>
          <a:p>
            <a:r>
              <a:t>谢谢老师的指导和同学们的帮助</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汉诺塔问题背景"/>
          <p:cNvSpPr txBox="1">
            <a:spLocks noGrp="1"/>
          </p:cNvSpPr>
          <p:nvPr>
            <p:ph type="ctrTitle"/>
          </p:nvPr>
        </p:nvSpPr>
        <p:spPr>
          <a:xfrm>
            <a:off x="1428750" y="764771"/>
            <a:ext cx="21526500" cy="1673791"/>
          </a:xfrm>
          <a:prstGeom prst="rect">
            <a:avLst/>
          </a:prstGeom>
        </p:spPr>
        <p:txBody>
          <a:bodyPr/>
          <a:lstStyle/>
          <a:p>
            <a:pPr marL="457199" indent="-457199">
              <a:defRPr sz="8800"/>
            </a:pPr>
            <a:r>
              <a:rPr lang="zh-CN" altLang="en-US" dirty="0"/>
              <a:t>房价预测摘要</a:t>
            </a:r>
            <a:endParaRPr lang="en-US" altLang="zh-CN" dirty="0"/>
          </a:p>
        </p:txBody>
      </p:sp>
      <p:sp>
        <p:nvSpPr>
          <p:cNvPr id="124" name="汉诺塔问题是源于印度一个古老传说的益智玩具。大梵天创造世界的时候做了三根金刚石柱子，在一根柱子上从下往上按照大小顺序摞着64片黄金圆盘。大梵天命令婆罗门把圆盘从下面开始按大小顺序重新摆放在另一根柱子上。并且规定，在小圆盘上不能放大圆盘，在三根柱子之间一次只能移动一个圆盘。"/>
          <p:cNvSpPr txBox="1">
            <a:spLocks noGrp="1"/>
          </p:cNvSpPr>
          <p:nvPr>
            <p:ph type="subTitle" idx="1"/>
          </p:nvPr>
        </p:nvSpPr>
        <p:spPr>
          <a:xfrm>
            <a:off x="3270712" y="4039987"/>
            <a:ext cx="19684538" cy="7148946"/>
          </a:xfrm>
          <a:prstGeom prst="rect">
            <a:avLst/>
          </a:prstGeom>
        </p:spPr>
        <p:txBody>
          <a:bodyPr>
            <a:normAutofit/>
          </a:bodyPr>
          <a:lstStyle>
            <a:lvl1pPr marR="457200" algn="l" defTabSz="266700">
              <a:defRPr sz="7000">
                <a:latin typeface="Helvetica"/>
                <a:ea typeface="Helvetica"/>
                <a:cs typeface="Helvetica"/>
                <a:sym typeface="Helvetica"/>
              </a:defRPr>
            </a:lvl1pPr>
          </a:lstStyle>
          <a:p>
            <a:pPr indent="266700" algn="just">
              <a:lnSpc>
                <a:spcPct val="125000"/>
              </a:lnSpc>
            </a:pPr>
            <a:r>
              <a:rPr lang="en-US" altLang="zh-CN" sz="4800" b="1" dirty="0">
                <a:solidFill>
                  <a:schemeClr val="tx1"/>
                </a:solidFill>
                <a:latin typeface="+mn-lt"/>
                <a:ea typeface="+mn-ea"/>
                <a:cs typeface="+mn-cs"/>
                <a:sym typeface="Helvetica Neue"/>
              </a:rPr>
              <a:t>				</a:t>
            </a:r>
            <a:r>
              <a:rPr lang="zh-CN" altLang="zh-CN" sz="4800" kern="100" dirty="0">
                <a:solidFill>
                  <a:schemeClr val="tx1"/>
                </a:solidFill>
                <a:effectLst/>
                <a:latin typeface="Times New Roman" panose="02020603050405020304" pitchFamily="18" charset="0"/>
                <a:ea typeface="宋体" panose="02010600030101010101" pitchFamily="2" charset="-122"/>
              </a:rPr>
              <a:t>人们希望能够对房价进行较为准确的预测。房价变动不仅受时间、区域等因素影响，而且与房屋年限、附近地理条件、人文、交通等因素存在一定联系，其中涉及很多随机影响因素，故无法使用</a:t>
            </a:r>
            <a:r>
              <a:rPr lang="en-US" altLang="zh-CN" sz="4800" kern="100" dirty="0">
                <a:solidFill>
                  <a:schemeClr val="tx1"/>
                </a:solidFill>
                <a:effectLst/>
                <a:latin typeface="Times New Roman" panose="02020603050405020304" pitchFamily="18" charset="0"/>
                <a:ea typeface="宋体" panose="02010600030101010101" pitchFamily="2" charset="-122"/>
              </a:rPr>
              <a:t>Logistic</a:t>
            </a:r>
            <a:r>
              <a:rPr lang="zh-CN" altLang="zh-CN" sz="4800" kern="100" dirty="0">
                <a:solidFill>
                  <a:schemeClr val="tx1"/>
                </a:solidFill>
                <a:effectLst/>
                <a:latin typeface="Times New Roman" panose="02020603050405020304" pitchFamily="18" charset="0"/>
                <a:ea typeface="宋体" panose="02010600030101010101" pitchFamily="2" charset="-122"/>
              </a:rPr>
              <a:t>回归模型等简单模型进行有效预测，通常使用多元回归模型、神经网络模型、随机森林模型等具有较强拟合能力的机器学习模型作为预测分析工具。</a:t>
            </a:r>
          </a:p>
          <a:p>
            <a:pPr indent="266700" algn="just">
              <a:lnSpc>
                <a:spcPct val="125000"/>
              </a:lnSpc>
            </a:pPr>
            <a:endParaRPr lang="zh-CN" altLang="zh-CN" sz="5400" b="1" dirty="0">
              <a:latin typeface="+mn-lt"/>
              <a:ea typeface="+mn-ea"/>
              <a:cs typeface="+mn-cs"/>
              <a:sym typeface="Helvetica Neue"/>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zh-CN" sz="8800" dirty="0"/>
              <a:t>针对研究内容采取的具体的技术方案</a:t>
            </a:r>
            <a:endParaRPr lang="zh-CN" altLang="en-US" sz="8800" dirty="0"/>
          </a:p>
        </p:txBody>
      </p:sp>
      <p:sp>
        <p:nvSpPr>
          <p:cNvPr id="4" name="文本占位符 3">
            <a:extLst>
              <a:ext uri="{FF2B5EF4-FFF2-40B4-BE49-F238E27FC236}">
                <a16:creationId xmlns:a16="http://schemas.microsoft.com/office/drawing/2014/main" id="{B7F85494-F11A-38B5-4E3C-B1C5F65DC14D}"/>
              </a:ext>
            </a:extLst>
          </p:cNvPr>
          <p:cNvSpPr>
            <a:spLocks noGrp="1"/>
          </p:cNvSpPr>
          <p:nvPr>
            <p:ph type="body" sz="quarter" idx="1"/>
          </p:nvPr>
        </p:nvSpPr>
        <p:spPr>
          <a:xfrm>
            <a:off x="1428750" y="2926079"/>
            <a:ext cx="21526500" cy="10041775"/>
          </a:xfrm>
        </p:spPr>
        <p:txBody>
          <a:bodyPr>
            <a:normAutofit/>
          </a:bodyPr>
          <a:lstStyle/>
          <a:p>
            <a:pPr algn="just"/>
            <a:r>
              <a:rPr lang="en-US" altLang="zh-CN" sz="4400" kern="100" dirty="0">
                <a:solidFill>
                  <a:schemeClr val="tx1"/>
                </a:solidFill>
                <a:effectLst/>
                <a:latin typeface="Times New Roman" panose="02020603050405020304" pitchFamily="18" charset="0"/>
                <a:ea typeface="宋体" panose="02010600030101010101" pitchFamily="2" charset="-122"/>
              </a:rPr>
              <a:t>2.1 </a:t>
            </a:r>
            <a:r>
              <a:rPr lang="zh-CN" altLang="zh-CN" sz="4400" kern="100" dirty="0">
                <a:solidFill>
                  <a:schemeClr val="tx1"/>
                </a:solidFill>
                <a:effectLst/>
                <a:latin typeface="Times New Roman" panose="02020603050405020304" pitchFamily="18" charset="0"/>
                <a:ea typeface="宋体" panose="02010600030101010101" pitchFamily="2" charset="-122"/>
              </a:rPr>
              <a:t>具体技术路线</a:t>
            </a:r>
            <a:endParaRPr lang="en-US" altLang="zh-CN" sz="4400" kern="100" dirty="0">
              <a:solidFill>
                <a:schemeClr val="tx1"/>
              </a:solidFill>
              <a:effectLst/>
              <a:latin typeface="Times New Roman" panose="02020603050405020304" pitchFamily="18" charset="0"/>
              <a:ea typeface="宋体" panose="02010600030101010101" pitchFamily="2" charset="-122"/>
            </a:endParaRPr>
          </a:p>
          <a:p>
            <a:pPr algn="just"/>
            <a:r>
              <a:rPr lang="en-US" altLang="zh-CN" sz="4400" kern="100" dirty="0">
                <a:solidFill>
                  <a:schemeClr val="tx1"/>
                </a:solidFill>
                <a:effectLst/>
                <a:latin typeface="Times New Roman" panose="02020603050405020304" pitchFamily="18" charset="0"/>
                <a:ea typeface="宋体" panose="02010600030101010101" pitchFamily="2" charset="-122"/>
              </a:rPr>
              <a:t>	</a:t>
            </a:r>
            <a:r>
              <a:rPr lang="zh-CN" altLang="zh-CN" sz="4400" kern="100" dirty="0">
                <a:solidFill>
                  <a:schemeClr val="tx1"/>
                </a:solidFill>
                <a:effectLst/>
                <a:latin typeface="Times New Roman" panose="02020603050405020304" pitchFamily="18" charset="0"/>
                <a:ea typeface="宋体" panose="02010600030101010101" pitchFamily="2" charset="-122"/>
              </a:rPr>
              <a:t>先将数据缺失值处理（空值即为没有特征的数据类型），然后增加数据特征，进行偏态数据处理，剔出离散数据和没有相关属性占多数的特征。使用</a:t>
            </a:r>
            <a:r>
              <a:rPr lang="en-US" altLang="zh-CN" sz="4400" kern="100" dirty="0">
                <a:solidFill>
                  <a:schemeClr val="tx1"/>
                </a:solidFill>
                <a:effectLst/>
                <a:latin typeface="Times New Roman" panose="02020603050405020304" pitchFamily="18" charset="0"/>
                <a:ea typeface="宋体" panose="02010600030101010101" pitchFamily="2" charset="-122"/>
              </a:rPr>
              <a:t>box-cos </a:t>
            </a:r>
            <a:r>
              <a:rPr lang="zh-CN" altLang="zh-CN" sz="4400" kern="100" dirty="0">
                <a:solidFill>
                  <a:schemeClr val="tx1"/>
                </a:solidFill>
                <a:effectLst/>
                <a:latin typeface="Times New Roman" panose="02020603050405020304" pitchFamily="18" charset="0"/>
                <a:ea typeface="宋体" panose="02010600030101010101" pitchFamily="2" charset="-122"/>
              </a:rPr>
              <a:t>进行偏态数据处理，然后进行建模预测。</a:t>
            </a:r>
            <a:endParaRPr lang="en-US" altLang="zh-CN" sz="4400" kern="100" dirty="0">
              <a:solidFill>
                <a:schemeClr val="tx1"/>
              </a:solidFill>
              <a:effectLst/>
              <a:latin typeface="Times New Roman" panose="02020603050405020304" pitchFamily="18" charset="0"/>
              <a:ea typeface="宋体" panose="02010600030101010101" pitchFamily="2" charset="-122"/>
            </a:endParaRPr>
          </a:p>
          <a:p>
            <a:pPr indent="266700" algn="just">
              <a:lnSpc>
                <a:spcPct val="125000"/>
              </a:lnSpc>
            </a:pPr>
            <a:endParaRPr lang="zh-CN" altLang="zh-CN" sz="4400" kern="100" dirty="0">
              <a:solidFill>
                <a:schemeClr val="tx1"/>
              </a:solidFill>
              <a:effectLst/>
              <a:latin typeface="Times New Roman" panose="02020603050405020304" pitchFamily="18" charset="0"/>
              <a:ea typeface="宋体" panose="02010600030101010101" pitchFamily="2" charset="-122"/>
            </a:endParaRPr>
          </a:p>
          <a:p>
            <a:pPr algn="just"/>
            <a:r>
              <a:rPr lang="en-US" altLang="zh-CN" sz="4400" kern="100" dirty="0">
                <a:solidFill>
                  <a:schemeClr val="tx1"/>
                </a:solidFill>
                <a:effectLst/>
                <a:latin typeface="Times New Roman" panose="02020603050405020304" pitchFamily="18" charset="0"/>
                <a:ea typeface="宋体" panose="02010600030101010101" pitchFamily="2" charset="-122"/>
              </a:rPr>
              <a:t>2.2.</a:t>
            </a:r>
            <a:r>
              <a:rPr lang="zh-CN" altLang="zh-CN" sz="4400" kern="100" dirty="0">
                <a:solidFill>
                  <a:schemeClr val="tx1"/>
                </a:solidFill>
                <a:effectLst/>
                <a:latin typeface="Times New Roman" panose="02020603050405020304" pitchFamily="18" charset="0"/>
                <a:ea typeface="宋体" panose="02010600030101010101" pitchFamily="2" charset="-122"/>
              </a:rPr>
              <a:t>算法原理</a:t>
            </a:r>
            <a:endParaRPr lang="en-US" altLang="zh-CN" sz="4400" kern="100" dirty="0">
              <a:solidFill>
                <a:schemeClr val="tx1"/>
              </a:solidFill>
              <a:effectLst/>
              <a:latin typeface="Times New Roman" panose="02020603050405020304" pitchFamily="18" charset="0"/>
              <a:ea typeface="宋体" panose="02010600030101010101" pitchFamily="2" charset="-122"/>
            </a:endParaRPr>
          </a:p>
          <a:p>
            <a:pPr algn="just"/>
            <a:r>
              <a:rPr lang="en-US" altLang="zh-CN" sz="4400" kern="100" dirty="0">
                <a:effectLst/>
                <a:latin typeface="Times New Roman" panose="02020603050405020304" pitchFamily="18" charset="0"/>
                <a:ea typeface="宋体" panose="02010600030101010101" pitchFamily="2" charset="-122"/>
              </a:rPr>
              <a:t>	Box-Cox</a:t>
            </a:r>
            <a:r>
              <a:rPr lang="zh-CN" altLang="zh-CN" sz="4400" kern="100" dirty="0">
                <a:effectLst/>
                <a:latin typeface="Times New Roman" panose="02020603050405020304" pitchFamily="18" charset="0"/>
                <a:ea typeface="宋体" panose="02010600030101010101" pitchFamily="2" charset="-122"/>
              </a:rPr>
              <a:t>变换是</a:t>
            </a:r>
            <a:r>
              <a:rPr lang="en-US" altLang="zh-CN" sz="4400" kern="100" dirty="0">
                <a:effectLst/>
                <a:latin typeface="Times New Roman" panose="02020603050405020304" pitchFamily="18" charset="0"/>
                <a:ea typeface="宋体" panose="02010600030101010101" pitchFamily="2" charset="-122"/>
              </a:rPr>
              <a:t>Box</a:t>
            </a:r>
            <a:r>
              <a:rPr lang="zh-CN" altLang="zh-CN" sz="4400" kern="100" dirty="0">
                <a:effectLst/>
                <a:latin typeface="Times New Roman" panose="02020603050405020304" pitchFamily="18" charset="0"/>
                <a:ea typeface="宋体" panose="02010600030101010101" pitchFamily="2" charset="-122"/>
              </a:rPr>
              <a:t>和</a:t>
            </a:r>
            <a:r>
              <a:rPr lang="en-US" altLang="zh-CN" sz="4400" kern="100" dirty="0">
                <a:effectLst/>
                <a:latin typeface="Times New Roman" panose="02020603050405020304" pitchFamily="18" charset="0"/>
                <a:ea typeface="宋体" panose="02010600030101010101" pitchFamily="2" charset="-122"/>
              </a:rPr>
              <a:t>Cox</a:t>
            </a:r>
            <a:r>
              <a:rPr lang="zh-CN" altLang="zh-CN" sz="4400" kern="100" dirty="0">
                <a:effectLst/>
                <a:latin typeface="Times New Roman" panose="02020603050405020304" pitchFamily="18" charset="0"/>
                <a:ea typeface="宋体" panose="02010600030101010101" pitchFamily="2" charset="-122"/>
              </a:rPr>
              <a:t>在</a:t>
            </a:r>
            <a:r>
              <a:rPr lang="en-US" altLang="zh-CN" sz="4400" kern="100" dirty="0">
                <a:effectLst/>
                <a:latin typeface="Times New Roman" panose="02020603050405020304" pitchFamily="18" charset="0"/>
                <a:ea typeface="宋体" panose="02010600030101010101" pitchFamily="2" charset="-122"/>
              </a:rPr>
              <a:t>1964</a:t>
            </a:r>
            <a:r>
              <a:rPr lang="zh-CN" altLang="zh-CN" sz="4400" kern="100" dirty="0">
                <a:effectLst/>
                <a:latin typeface="Times New Roman" panose="02020603050405020304" pitchFamily="18" charset="0"/>
                <a:ea typeface="宋体" panose="02010600030101010101" pitchFamily="2" charset="-122"/>
              </a:rPr>
              <a:t>年提出的一种广义幂变换方法，是统计建模中常用的一种数据变换，用于连续的响应变量不满足正态分布的情况。</a:t>
            </a:r>
            <a:r>
              <a:rPr lang="en-US" altLang="zh-CN" sz="4400" kern="100" dirty="0">
                <a:effectLst/>
                <a:latin typeface="Times New Roman" panose="02020603050405020304" pitchFamily="18" charset="0"/>
                <a:ea typeface="宋体" panose="02010600030101010101" pitchFamily="2" charset="-122"/>
              </a:rPr>
              <a:t>Box-Cox</a:t>
            </a:r>
            <a:r>
              <a:rPr lang="zh-CN" altLang="zh-CN" sz="4400" kern="100" dirty="0">
                <a:effectLst/>
                <a:latin typeface="Times New Roman" panose="02020603050405020304" pitchFamily="18" charset="0"/>
                <a:ea typeface="宋体" panose="02010600030101010101" pitchFamily="2" charset="-122"/>
              </a:rPr>
              <a:t>变换之后，可以一定程度上减小不可观测的误差和预测变量的相关性。</a:t>
            </a:r>
            <a:r>
              <a:rPr lang="en-US" altLang="zh-CN" sz="4400" kern="100" dirty="0">
                <a:effectLst/>
                <a:latin typeface="Times New Roman" panose="02020603050405020304" pitchFamily="18" charset="0"/>
                <a:ea typeface="宋体" panose="02010600030101010101" pitchFamily="2" charset="-122"/>
              </a:rPr>
              <a:t>Box-Cox</a:t>
            </a:r>
            <a:r>
              <a:rPr lang="zh-CN" altLang="zh-CN" sz="4400" kern="100" dirty="0">
                <a:effectLst/>
                <a:latin typeface="Times New Roman" panose="02020603050405020304" pitchFamily="18" charset="0"/>
                <a:ea typeface="宋体" panose="02010600030101010101" pitchFamily="2" charset="-122"/>
              </a:rPr>
              <a:t>变换的主要特点是引入一个参数，通过数据本身估计该参数进而确定应采取的数据变换形式，</a:t>
            </a:r>
            <a:r>
              <a:rPr lang="en-US" altLang="zh-CN" sz="4400" kern="100" dirty="0">
                <a:effectLst/>
                <a:latin typeface="Times New Roman" panose="02020603050405020304" pitchFamily="18" charset="0"/>
                <a:ea typeface="宋体" panose="02010600030101010101" pitchFamily="2" charset="-122"/>
              </a:rPr>
              <a:t>Box-Cox</a:t>
            </a:r>
            <a:r>
              <a:rPr lang="zh-CN" altLang="zh-CN" sz="4400" kern="100" dirty="0">
                <a:effectLst/>
                <a:latin typeface="Times New Roman" panose="02020603050405020304" pitchFamily="18" charset="0"/>
                <a:ea typeface="宋体" panose="02010600030101010101" pitchFamily="2" charset="-122"/>
              </a:rPr>
              <a:t>变换可以明显地改善数据的正态性、对称性和方差相等性，对许多实际数据都是行之有效的</a:t>
            </a:r>
          </a:p>
          <a:p>
            <a:pPr algn="just"/>
            <a:endParaRPr lang="zh-CN" altLang="zh-CN" sz="4400" kern="100" dirty="0">
              <a:solidFill>
                <a:schemeClr val="tx1"/>
              </a:solidFill>
              <a:effectLst/>
              <a:latin typeface="Times New Roman" panose="02020603050405020304" pitchFamily="18" charset="0"/>
              <a:ea typeface="宋体" panose="02010600030101010101" pitchFamily="2" charset="-122"/>
            </a:endParaRPr>
          </a:p>
          <a:p>
            <a:endParaRPr kumimoji="1" lang="zh-CN" altLang="en-US" dirty="0"/>
          </a:p>
        </p:txBody>
      </p:sp>
    </p:spTree>
    <p:extLst>
      <p:ext uri="{BB962C8B-B14F-4D97-AF65-F5344CB8AC3E}">
        <p14:creationId xmlns:p14="http://schemas.microsoft.com/office/powerpoint/2010/main" val="269306077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zh-CN" sz="8800" dirty="0"/>
              <a:t>实验及结果分析 </a:t>
            </a:r>
            <a:endParaRPr lang="zh-CN" altLang="en-US" sz="8800" dirty="0"/>
          </a:p>
        </p:txBody>
      </p:sp>
      <p:sp>
        <p:nvSpPr>
          <p:cNvPr id="14" name="文本框 13">
            <a:extLst>
              <a:ext uri="{FF2B5EF4-FFF2-40B4-BE49-F238E27FC236}">
                <a16:creationId xmlns:a16="http://schemas.microsoft.com/office/drawing/2014/main" id="{8D323C76-06B7-9034-01AD-39BA7A12AEC0}"/>
              </a:ext>
            </a:extLst>
          </p:cNvPr>
          <p:cNvSpPr txBox="1"/>
          <p:nvPr/>
        </p:nvSpPr>
        <p:spPr>
          <a:xfrm>
            <a:off x="472440" y="1818964"/>
            <a:ext cx="23911560" cy="29546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r>
              <a:rPr lang="en-US" altLang="zh-CN" sz="4400" kern="100" dirty="0">
                <a:effectLst/>
                <a:latin typeface="宋体" panose="02010600030101010101" pitchFamily="2" charset="-122"/>
                <a:ea typeface="宋体" panose="02010600030101010101" pitchFamily="2" charset="-122"/>
              </a:rPr>
              <a:t>3</a:t>
            </a:r>
            <a:r>
              <a:rPr lang="en-US" altLang="zh-CN" sz="4400" kern="100" dirty="0">
                <a:effectLst/>
                <a:latin typeface="Times New Roman" panose="02020603050405020304" pitchFamily="18" charset="0"/>
                <a:ea typeface="宋体" panose="02010600030101010101" pitchFamily="2" charset="-122"/>
              </a:rPr>
              <a:t>.1 </a:t>
            </a:r>
            <a:r>
              <a:rPr lang="zh-CN" altLang="zh-CN" sz="4400" kern="100" dirty="0">
                <a:effectLst/>
                <a:latin typeface="Times New Roman" panose="02020603050405020304" pitchFamily="18" charset="0"/>
                <a:ea typeface="宋体" panose="02010600030101010101" pitchFamily="2" charset="-122"/>
              </a:rPr>
              <a:t>实验数据</a:t>
            </a:r>
          </a:p>
          <a:p>
            <a:pPr algn="just"/>
            <a:r>
              <a:rPr lang="en-US" altLang="zh-CN" sz="4400" kern="100" dirty="0">
                <a:effectLst/>
                <a:latin typeface="宋体" panose="02010600030101010101" pitchFamily="2" charset="-122"/>
                <a:ea typeface="宋体" panose="02010600030101010101" pitchFamily="2" charset="-122"/>
              </a:rPr>
              <a:t>	</a:t>
            </a:r>
            <a:r>
              <a:rPr lang="zh-CN" altLang="zh-CN" sz="4000" kern="100" dirty="0">
                <a:effectLst/>
                <a:latin typeface="Times New Roman" panose="02020603050405020304" pitchFamily="18" charset="0"/>
                <a:ea typeface="宋体" panose="02010600030101010101" pitchFamily="2" charset="-122"/>
              </a:rPr>
              <a:t>实验数据来自于</a:t>
            </a:r>
            <a:r>
              <a:rPr lang="en-US" altLang="zh-CN" sz="4000" kern="100" dirty="0" err="1">
                <a:effectLst/>
                <a:latin typeface="Times New Roman" panose="02020603050405020304" pitchFamily="18" charset="0"/>
                <a:ea typeface="宋体" panose="02010600030101010101" pitchFamily="2" charset="-122"/>
              </a:rPr>
              <a:t>kaggle,House</a:t>
            </a:r>
            <a:r>
              <a:rPr lang="en-US" altLang="zh-CN" sz="4000" kern="100" dirty="0">
                <a:effectLst/>
                <a:latin typeface="Times New Roman" panose="02020603050405020304" pitchFamily="18" charset="0"/>
                <a:ea typeface="宋体" panose="02010600030101010101" pitchFamily="2" charset="-122"/>
              </a:rPr>
              <a:t> Prices - Advanced Regression Techniques</a:t>
            </a:r>
            <a:r>
              <a:rPr lang="zh-CN" altLang="zh-CN" sz="4000" kern="100" dirty="0">
                <a:effectLst/>
                <a:latin typeface="Times New Roman" panose="02020603050405020304" pitchFamily="18" charset="0"/>
                <a:ea typeface="宋体" panose="02010600030101010101" pitchFamily="2" charset="-122"/>
              </a:rPr>
              <a:t>的数据</a:t>
            </a:r>
          </a:p>
          <a:p>
            <a:pPr algn="just"/>
            <a:endParaRPr lang="en-US" altLang="zh-CN" sz="4400" kern="100" dirty="0">
              <a:effectLst/>
              <a:latin typeface="Times New Roman" panose="02020603050405020304" pitchFamily="18" charset="0"/>
              <a:ea typeface="宋体" panose="02010600030101010101" pitchFamily="2" charset="-122"/>
            </a:endParaRPr>
          </a:p>
          <a:p>
            <a:pPr algn="just"/>
            <a:endParaRPr lang="zh-CN" altLang="zh-CN" sz="5400" kern="100" dirty="0">
              <a:effectLst/>
              <a:latin typeface="Times New Roman" panose="02020603050405020304" pitchFamily="18" charset="0"/>
              <a:ea typeface="宋体" panose="02010600030101010101" pitchFamily="2" charset="-122"/>
            </a:endParaRP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 name="图片 1">
            <a:extLst>
              <a:ext uri="{FF2B5EF4-FFF2-40B4-BE49-F238E27FC236}">
                <a16:creationId xmlns:a16="http://schemas.microsoft.com/office/drawing/2014/main" id="{971D6453-0B27-956C-1426-D23F6F0B61B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012" y="3522664"/>
            <a:ext cx="11924173" cy="7452249"/>
          </a:xfrm>
          <a:prstGeom prst="rect">
            <a:avLst/>
          </a:prstGeom>
        </p:spPr>
      </p:pic>
      <p:pic>
        <p:nvPicPr>
          <p:cNvPr id="4" name="图片 3" descr="图形用户界面, 应用程序, 表格&#10;&#10;描述已自动生成">
            <a:extLst>
              <a:ext uri="{FF2B5EF4-FFF2-40B4-BE49-F238E27FC236}">
                <a16:creationId xmlns:a16="http://schemas.microsoft.com/office/drawing/2014/main" id="{C6A4E5BB-6776-1FEB-A670-B4C8B641F6B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92000" y="3522664"/>
            <a:ext cx="12070988" cy="7544004"/>
          </a:xfrm>
          <a:prstGeom prst="rect">
            <a:avLst/>
          </a:prstGeom>
        </p:spPr>
      </p:pic>
      <p:sp>
        <p:nvSpPr>
          <p:cNvPr id="5" name="文本框 4">
            <a:extLst>
              <a:ext uri="{FF2B5EF4-FFF2-40B4-BE49-F238E27FC236}">
                <a16:creationId xmlns:a16="http://schemas.microsoft.com/office/drawing/2014/main" id="{E5609016-9A48-25FA-38B6-2F468D5195E3}"/>
              </a:ext>
            </a:extLst>
          </p:cNvPr>
          <p:cNvSpPr txBox="1"/>
          <p:nvPr/>
        </p:nvSpPr>
        <p:spPr>
          <a:xfrm>
            <a:off x="1099079" y="11447507"/>
            <a:ext cx="21892212"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zh-CN" altLang="en-US" sz="4000" b="0" i="0" u="none" strike="noStrike" cap="none" spc="0" normalizeH="0" baseline="0" dirty="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rPr>
              <a:t>数据库链接：</a:t>
            </a:r>
            <a:endParaRPr kumimoji="0" lang="en-US" altLang="zh-CN" sz="4000" b="0" i="0" u="none" strike="noStrike" cap="none" spc="0" normalizeH="0" baseline="0" dirty="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endParaRPr>
          </a:p>
          <a:p>
            <a:pPr marL="0" marR="0" indent="0" algn="ctr" defTabSz="825500" rtl="0" fontAlgn="auto" latinLnBrk="0" hangingPunct="0">
              <a:lnSpc>
                <a:spcPct val="100000"/>
              </a:lnSpc>
              <a:spcBef>
                <a:spcPts val="0"/>
              </a:spcBef>
              <a:spcAft>
                <a:spcPts val="0"/>
              </a:spcAft>
              <a:buClrTx/>
              <a:buSzTx/>
              <a:buFontTx/>
              <a:buNone/>
              <a:tabLst/>
            </a:pPr>
            <a:r>
              <a:rPr kumimoji="0" lang="en" altLang="zh-CN" sz="4000" b="0" i="0" u="none" strike="noStrike" cap="none" spc="0" normalizeH="0" baseline="0" dirty="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rPr>
              <a:t> </a:t>
            </a:r>
            <a:r>
              <a:rPr kumimoji="0" lang="en" altLang="zh-CN" sz="4000" b="0" i="0" u="none" strike="noStrike" cap="none" spc="0" normalizeH="0" baseline="0" dirty="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hlinkClick r:id="rId4"/>
              </a:rPr>
              <a:t>https://</a:t>
            </a:r>
            <a:r>
              <a:rPr kumimoji="0" lang="en" altLang="zh-CN" sz="4000" b="0" i="0" u="none" strike="noStrike" cap="none" spc="0" normalizeH="0" baseline="0" dirty="0" err="1">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hlinkClick r:id="rId4"/>
              </a:rPr>
              <a:t>www.kaggle.com</a:t>
            </a:r>
            <a:r>
              <a:rPr kumimoji="0" lang="en" altLang="zh-CN" sz="4000" b="0" i="0" u="none" strike="noStrike" cap="none" spc="0" normalizeH="0" baseline="0" dirty="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hlinkClick r:id="rId4"/>
              </a:rPr>
              <a:t>/competitions/house-prices-advanced-regression-techniques/data</a:t>
            </a:r>
            <a:endParaRPr kumimoji="0" lang="zh-CN" altLang="en-US" sz="4000" b="0" i="0" u="none" strike="noStrike" cap="none" spc="0" normalizeH="0" baseline="0" dirty="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315662118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zh-CN" sz="8800" dirty="0"/>
              <a:t>实验及结果分析 </a:t>
            </a:r>
            <a:endParaRPr lang="zh-CN" altLang="en-US" sz="8800" dirty="0"/>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文本框 18">
            <a:extLst>
              <a:ext uri="{FF2B5EF4-FFF2-40B4-BE49-F238E27FC236}">
                <a16:creationId xmlns:a16="http://schemas.microsoft.com/office/drawing/2014/main" id="{A963BEB4-5C18-AB52-1C6B-B8CAD9174866}"/>
              </a:ext>
            </a:extLst>
          </p:cNvPr>
          <p:cNvSpPr txBox="1"/>
          <p:nvPr/>
        </p:nvSpPr>
        <p:spPr>
          <a:xfrm>
            <a:off x="633153" y="2405499"/>
            <a:ext cx="23750847" cy="890500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just"/>
            <a:r>
              <a:rPr lang="en-US" altLang="zh-CN" sz="4000" kern="100" dirty="0">
                <a:effectLst/>
                <a:latin typeface="Times New Roman" panose="02020603050405020304" pitchFamily="18" charset="0"/>
                <a:ea typeface="宋体" panose="02010600030101010101" pitchFamily="2" charset="-122"/>
              </a:rPr>
              <a:t>3.2 </a:t>
            </a:r>
            <a:r>
              <a:rPr lang="zh-CN" altLang="zh-CN" sz="4000" kern="100" dirty="0">
                <a:effectLst/>
                <a:latin typeface="Times New Roman" panose="02020603050405020304" pitchFamily="18" charset="0"/>
                <a:ea typeface="宋体" panose="02010600030101010101" pitchFamily="2" charset="-122"/>
              </a:rPr>
              <a:t>实验环境</a:t>
            </a:r>
          </a:p>
          <a:p>
            <a:pPr algn="just"/>
            <a:r>
              <a:rPr lang="en-US" altLang="zh-CN" sz="4000" kern="100" dirty="0">
                <a:effectLst/>
                <a:latin typeface="宋体" panose="02010600030101010101" pitchFamily="2" charset="-122"/>
                <a:ea typeface="宋体" panose="02010600030101010101" pitchFamily="2" charset="-122"/>
              </a:rPr>
              <a:t>	</a:t>
            </a:r>
            <a:r>
              <a:rPr lang="en-US" altLang="zh-CN" sz="4000" kern="100" dirty="0">
                <a:effectLst/>
                <a:latin typeface="Times New Roman" panose="02020603050405020304" pitchFamily="18" charset="0"/>
                <a:ea typeface="宋体" panose="02010600030101010101" pitchFamily="2" charset="-122"/>
              </a:rPr>
              <a:t>MacBook Pro</a:t>
            </a:r>
            <a:r>
              <a:rPr lang="zh-CN" altLang="zh-CN" sz="4000" kern="100" dirty="0">
                <a:effectLst/>
                <a:latin typeface="Times New Roman" panose="02020603050405020304" pitchFamily="18" charset="0"/>
                <a:ea typeface="宋体" panose="02010600030101010101" pitchFamily="2" charset="-122"/>
              </a:rPr>
              <a:t>（</a:t>
            </a:r>
            <a:r>
              <a:rPr lang="en-US" altLang="zh-CN" sz="4000" kern="100" dirty="0">
                <a:effectLst/>
                <a:latin typeface="Times New Roman" panose="02020603050405020304" pitchFamily="18" charset="0"/>
                <a:ea typeface="宋体" panose="02010600030101010101" pitchFamily="2" charset="-122"/>
              </a:rPr>
              <a:t>macOS Monterey12.6</a:t>
            </a:r>
            <a:r>
              <a:rPr lang="zh-CN" altLang="zh-CN" sz="4000" kern="100" dirty="0">
                <a:effectLst/>
                <a:latin typeface="Times New Roman" panose="02020603050405020304" pitchFamily="18" charset="0"/>
                <a:ea typeface="宋体" panose="02010600030101010101" pitchFamily="2" charset="-122"/>
              </a:rPr>
              <a:t>）</a:t>
            </a:r>
          </a:p>
          <a:p>
            <a:pPr algn="just"/>
            <a:r>
              <a:rPr lang="en-US" altLang="zh-CN" sz="4000" kern="100" dirty="0">
                <a:effectLst/>
                <a:latin typeface="Times New Roman" panose="02020603050405020304" pitchFamily="18" charset="0"/>
                <a:ea typeface="宋体" panose="02010600030101010101" pitchFamily="2" charset="-122"/>
              </a:rPr>
              <a:t>	PyCharm 2021.3.2 (Professional Edition)</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Build #PY-213.6777.50, built on January 27, 2022</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Licensed to </a:t>
            </a:r>
            <a:r>
              <a:rPr lang="zh-CN" altLang="zh-CN" sz="4000" kern="100" dirty="0">
                <a:effectLst/>
                <a:latin typeface="Times New Roman" panose="02020603050405020304" pitchFamily="18" charset="0"/>
                <a:ea typeface="宋体" panose="02010600030101010101" pitchFamily="2" charset="-122"/>
              </a:rPr>
              <a:t>成 孙</a:t>
            </a:r>
          </a:p>
          <a:p>
            <a:pPr marL="266700" algn="just"/>
            <a:r>
              <a:rPr lang="en-US" altLang="zh-CN" sz="4000" kern="100" dirty="0">
                <a:effectLst/>
                <a:latin typeface="Times New Roman" panose="02020603050405020304" pitchFamily="18" charset="0"/>
                <a:ea typeface="宋体" panose="02010600030101010101" pitchFamily="2" charset="-122"/>
              </a:rPr>
              <a:t>	</a:t>
            </a:r>
            <a:r>
              <a:rPr lang="zh-CN" altLang="zh-CN" sz="4000" kern="100" dirty="0">
                <a:effectLst/>
                <a:latin typeface="Times New Roman" panose="02020603050405020304" pitchFamily="18" charset="0"/>
                <a:ea typeface="宋体" panose="02010600030101010101" pitchFamily="2" charset="-122"/>
              </a:rPr>
              <a:t>订阅有效期至</a:t>
            </a:r>
            <a:r>
              <a:rPr lang="en-US" altLang="zh-CN" sz="4000" kern="100" dirty="0">
                <a:effectLst/>
                <a:latin typeface="Times New Roman" panose="02020603050405020304" pitchFamily="18" charset="0"/>
                <a:ea typeface="宋体" panose="02010600030101010101" pitchFamily="2" charset="-122"/>
              </a:rPr>
              <a:t> 2023</a:t>
            </a:r>
            <a:r>
              <a:rPr lang="zh-CN" altLang="zh-CN" sz="4000" kern="100" dirty="0">
                <a:effectLst/>
                <a:latin typeface="Times New Roman" panose="02020603050405020304" pitchFamily="18" charset="0"/>
                <a:ea typeface="宋体" panose="02010600030101010101" pitchFamily="2" charset="-122"/>
              </a:rPr>
              <a:t>年</a:t>
            </a:r>
            <a:r>
              <a:rPr lang="en-US" altLang="zh-CN" sz="4000" kern="100" dirty="0">
                <a:effectLst/>
                <a:latin typeface="Times New Roman" panose="02020603050405020304" pitchFamily="18" charset="0"/>
                <a:ea typeface="宋体" panose="02010600030101010101" pitchFamily="2" charset="-122"/>
              </a:rPr>
              <a:t>10</a:t>
            </a:r>
            <a:r>
              <a:rPr lang="zh-CN" altLang="zh-CN" sz="4000" kern="100" dirty="0">
                <a:effectLst/>
                <a:latin typeface="Times New Roman" panose="02020603050405020304" pitchFamily="18" charset="0"/>
                <a:ea typeface="宋体" panose="02010600030101010101" pitchFamily="2" charset="-122"/>
              </a:rPr>
              <a:t>月</a:t>
            </a:r>
            <a:r>
              <a:rPr lang="en-US" altLang="zh-CN" sz="4000" kern="100" dirty="0">
                <a:effectLst/>
                <a:latin typeface="Times New Roman" panose="02020603050405020304" pitchFamily="18" charset="0"/>
                <a:ea typeface="宋体" panose="02010600030101010101" pitchFamily="2" charset="-122"/>
              </a:rPr>
              <a:t>11</a:t>
            </a:r>
            <a:r>
              <a:rPr lang="zh-CN" altLang="zh-CN" sz="4000" kern="100" dirty="0">
                <a:effectLst/>
                <a:latin typeface="Times New Roman" panose="02020603050405020304" pitchFamily="18" charset="0"/>
                <a:ea typeface="宋体" panose="02010600030101010101" pitchFamily="2" charset="-122"/>
              </a:rPr>
              <a:t>日。</a:t>
            </a:r>
          </a:p>
          <a:p>
            <a:pPr marL="266700" algn="just"/>
            <a:r>
              <a:rPr lang="en-US" altLang="zh-CN" sz="4000" kern="100" dirty="0">
                <a:effectLst/>
                <a:latin typeface="Times New Roman" panose="02020603050405020304" pitchFamily="18" charset="0"/>
                <a:ea typeface="宋体" panose="02010600030101010101" pitchFamily="2" charset="-122"/>
              </a:rPr>
              <a:t>	For educational use only.</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Runtime version: 11.0.13+7-b1751.25 x86_64</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VM: OpenJDK 64-Bit Server VM by JetBrains </a:t>
            </a:r>
            <a:r>
              <a:rPr lang="en-US" altLang="zh-CN" sz="4000" kern="100" dirty="0" err="1">
                <a:effectLst/>
                <a:latin typeface="Times New Roman" panose="02020603050405020304" pitchFamily="18" charset="0"/>
                <a:ea typeface="宋体" panose="02010600030101010101" pitchFamily="2" charset="-122"/>
              </a:rPr>
              <a:t>s.r.o.</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macOS 12.6</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GC: G1 Young Generation, G1 Old Generation</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Memory: 2048M</a:t>
            </a:r>
            <a:endParaRPr lang="zh-CN" altLang="zh-CN" sz="4000" kern="100" dirty="0">
              <a:effectLst/>
              <a:latin typeface="Times New Roman" panose="02020603050405020304" pitchFamily="18" charset="0"/>
              <a:ea typeface="宋体" panose="02010600030101010101" pitchFamily="2" charset="-122"/>
            </a:endParaRPr>
          </a:p>
          <a:p>
            <a:pPr marL="266700" algn="just"/>
            <a:r>
              <a:rPr lang="en-US" altLang="zh-CN" sz="4000" kern="100" dirty="0">
                <a:effectLst/>
                <a:latin typeface="Times New Roman" panose="02020603050405020304" pitchFamily="18" charset="0"/>
                <a:ea typeface="宋体" panose="02010600030101010101" pitchFamily="2" charset="-122"/>
              </a:rPr>
              <a:t>	Cores: 12</a:t>
            </a:r>
            <a:endParaRPr lang="zh-CN" altLang="zh-CN" sz="4000" kern="100" dirty="0">
              <a:effectLst/>
              <a:latin typeface="Times New Roman" panose="02020603050405020304" pitchFamily="18" charset="0"/>
              <a:ea typeface="宋体" panose="02010600030101010101" pitchFamily="2" charset="-122"/>
            </a:endParaRPr>
          </a:p>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200" b="0" i="0" u="none" strike="noStrike" cap="none" spc="0" normalizeH="0" baseline="0" dirty="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72213271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zh-CN" sz="8800" dirty="0"/>
              <a:t>实验及结果分析 </a:t>
            </a:r>
            <a:endParaRPr lang="zh-CN" altLang="en-US" sz="8800" dirty="0"/>
          </a:p>
        </p:txBody>
      </p:sp>
      <p:sp>
        <p:nvSpPr>
          <p:cNvPr id="14" name="文本框 13">
            <a:extLst>
              <a:ext uri="{FF2B5EF4-FFF2-40B4-BE49-F238E27FC236}">
                <a16:creationId xmlns:a16="http://schemas.microsoft.com/office/drawing/2014/main" id="{8D323C76-06B7-9034-01AD-39BA7A12AEC0}"/>
              </a:ext>
            </a:extLst>
          </p:cNvPr>
          <p:cNvSpPr txBox="1"/>
          <p:nvPr/>
        </p:nvSpPr>
        <p:spPr>
          <a:xfrm>
            <a:off x="892981" y="2276774"/>
            <a:ext cx="18717176" cy="14465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r>
              <a:rPr lang="en-US" altLang="zh-CN" sz="4400" kern="100" dirty="0">
                <a:effectLst/>
                <a:latin typeface="Times New Roman" panose="02020603050405020304" pitchFamily="18" charset="0"/>
                <a:ea typeface="宋体" panose="02010600030101010101" pitchFamily="2" charset="-122"/>
              </a:rPr>
              <a:t>3.3 </a:t>
            </a:r>
            <a:r>
              <a:rPr lang="zh-CN" altLang="zh-CN" sz="4400" kern="100" dirty="0">
                <a:effectLst/>
                <a:latin typeface="Times New Roman" panose="02020603050405020304" pitchFamily="18" charset="0"/>
                <a:ea typeface="宋体" panose="02010600030101010101" pitchFamily="2" charset="-122"/>
              </a:rPr>
              <a:t>实验结果</a:t>
            </a:r>
          </a:p>
          <a:p>
            <a:pPr algn="just"/>
            <a:r>
              <a:rPr lang="en-US" altLang="zh-CN" sz="4400" kern="100" dirty="0">
                <a:effectLst/>
                <a:latin typeface="宋体" panose="02010600030101010101" pitchFamily="2" charset="-122"/>
                <a:ea typeface="宋体" panose="02010600030101010101" pitchFamily="2" charset="-122"/>
              </a:rPr>
              <a:t>	</a:t>
            </a:r>
            <a:endParaRPr lang="zh-CN" altLang="zh-CN" sz="5400" kern="100" dirty="0">
              <a:effectLst/>
              <a:latin typeface="Times New Roman" panose="02020603050405020304" pitchFamily="18" charset="0"/>
              <a:ea typeface="宋体" panose="02010600030101010101" pitchFamily="2" charset="-122"/>
            </a:endParaRP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C53B581E-71E8-0E1C-33FB-C035A5BBABFC}"/>
              </a:ext>
            </a:extLst>
          </p:cNvPr>
          <p:cNvSpPr txBox="1"/>
          <p:nvPr/>
        </p:nvSpPr>
        <p:spPr>
          <a:xfrm>
            <a:off x="892981" y="8079860"/>
            <a:ext cx="22068619" cy="21339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just"/>
            <a:r>
              <a:rPr lang="en-US" altLang="zh-CN" sz="4400" kern="100" dirty="0">
                <a:effectLst/>
                <a:latin typeface="Times New Roman" panose="02020603050405020304" pitchFamily="18" charset="0"/>
                <a:ea typeface="宋体" panose="02010600030101010101" pitchFamily="2" charset="-122"/>
              </a:rPr>
              <a:t>3.4 </a:t>
            </a:r>
            <a:r>
              <a:rPr lang="zh-CN" altLang="zh-CN" sz="4400" kern="100" dirty="0">
                <a:effectLst/>
                <a:latin typeface="Times New Roman" panose="02020603050405020304" pitchFamily="18" charset="0"/>
                <a:ea typeface="宋体" panose="02010600030101010101" pitchFamily="2" charset="-122"/>
              </a:rPr>
              <a:t>实验分析</a:t>
            </a:r>
          </a:p>
          <a:p>
            <a:pPr algn="just"/>
            <a:r>
              <a:rPr lang="zh-CN" altLang="zh-CN" sz="4400" kern="100" dirty="0">
                <a:effectLst/>
                <a:latin typeface="Times New Roman" panose="02020603050405020304" pitchFamily="18" charset="0"/>
                <a:ea typeface="宋体" panose="02010600030101010101" pitchFamily="2" charset="-122"/>
              </a:rPr>
              <a:t>使用测试集得到的结果还有提升的空间，后期将叠加其他的算法来提高预测的精确度，使其更好的贴合我们的要求。</a:t>
            </a:r>
          </a:p>
        </p:txBody>
      </p:sp>
      <p:pic>
        <p:nvPicPr>
          <p:cNvPr id="8" name="图片 7">
            <a:extLst>
              <a:ext uri="{FF2B5EF4-FFF2-40B4-BE49-F238E27FC236}">
                <a16:creationId xmlns:a16="http://schemas.microsoft.com/office/drawing/2014/main" id="{EBF7CEDD-1236-E4DB-D655-1F65E14D3B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35100" y="3921715"/>
            <a:ext cx="10849535" cy="3428850"/>
          </a:xfrm>
          <a:prstGeom prst="rect">
            <a:avLst/>
          </a:prstGeom>
        </p:spPr>
      </p:pic>
      <p:pic>
        <p:nvPicPr>
          <p:cNvPr id="9" name="图片 8" descr="图形用户界面, 文本, 应用程序, Word, 电子邮件&#10;&#10;描述已自动生成">
            <a:extLst>
              <a:ext uri="{FF2B5EF4-FFF2-40B4-BE49-F238E27FC236}">
                <a16:creationId xmlns:a16="http://schemas.microsoft.com/office/drawing/2014/main" id="{FDAD3D47-03AB-BD84-E65A-94E413A9377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72017" y="3941020"/>
            <a:ext cx="9039302" cy="3425924"/>
          </a:xfrm>
          <a:prstGeom prst="rect">
            <a:avLst/>
          </a:prstGeom>
        </p:spPr>
      </p:pic>
    </p:spTree>
    <p:extLst>
      <p:ext uri="{BB962C8B-B14F-4D97-AF65-F5344CB8AC3E}">
        <p14:creationId xmlns:p14="http://schemas.microsoft.com/office/powerpoint/2010/main" val="78071446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28750" y="716280"/>
            <a:ext cx="21526500" cy="1524000"/>
          </a:xfrm>
        </p:spPr>
        <p:txBody>
          <a:bodyPr/>
          <a:lstStyle/>
          <a:p>
            <a:pPr marL="457199" indent="-457199">
              <a:defRPr sz="8800"/>
            </a:pPr>
            <a:r>
              <a:rPr lang="zh-CN" altLang="en-US" sz="8800" dirty="0"/>
              <a:t>总结与下一步期望</a:t>
            </a:r>
          </a:p>
        </p:txBody>
      </p:sp>
      <p:sp>
        <p:nvSpPr>
          <p:cNvPr id="14" name="文本框 13">
            <a:extLst>
              <a:ext uri="{FF2B5EF4-FFF2-40B4-BE49-F238E27FC236}">
                <a16:creationId xmlns:a16="http://schemas.microsoft.com/office/drawing/2014/main" id="{8D323C76-06B7-9034-01AD-39BA7A12AEC0}"/>
              </a:ext>
            </a:extLst>
          </p:cNvPr>
          <p:cNvSpPr txBox="1"/>
          <p:nvPr/>
        </p:nvSpPr>
        <p:spPr>
          <a:xfrm>
            <a:off x="666750" y="3046517"/>
            <a:ext cx="23050500" cy="89562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indent="266700" algn="just"/>
            <a:r>
              <a:rPr lang="zh-CN" altLang="zh-CN" sz="3200" kern="100" dirty="0">
                <a:effectLst/>
                <a:latin typeface="Times New Roman" panose="02020603050405020304" pitchFamily="18" charset="0"/>
                <a:ea typeface="宋体" panose="02010600030101010101" pitchFamily="2" charset="-122"/>
              </a:rPr>
              <a:t>预测房价是一个有趣且具有挑战性的项目。它可以帮助我们了解市场动向，并做出更明智的购房决策。</a:t>
            </a:r>
          </a:p>
          <a:p>
            <a:pPr indent="266700" algn="just"/>
            <a:r>
              <a:rPr lang="zh-CN" altLang="zh-CN" sz="3200" kern="100" dirty="0">
                <a:effectLst/>
                <a:latin typeface="Times New Roman" panose="02020603050405020304" pitchFamily="18" charset="0"/>
                <a:ea typeface="宋体" panose="02010600030101010101" pitchFamily="2" charset="-122"/>
              </a:rPr>
              <a:t>在进行房价预测项目时，可以考虑以下几个方面：</a:t>
            </a:r>
          </a:p>
          <a:p>
            <a:pPr marL="342900" lvl="0" indent="-342900" algn="just">
              <a:buFont typeface="+mj-lt"/>
              <a:buAutoNum type="arabicPeriod"/>
            </a:pP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数据收集：获取有关房价的数据是项目的第一步。你可以搜索有关房地产的公开数据，或者联系房地产经纪人获取信息。你还可以使用地图数据，如房屋所在地的人口密度和周围基础设施的情况。</a:t>
            </a:r>
          </a:p>
          <a:p>
            <a:pPr marL="342900" lvl="0" indent="-342900" algn="just">
              <a:buFont typeface="+mj-lt"/>
              <a:buAutoNum type="arabicPeriod"/>
            </a:pP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数据清洗：在获取大量数据后，你需要对数据进行清洗，去除无用信息和异常值。这一步是很重要的，因为脏数据会对最终的预测结果产生不利影响。</a:t>
            </a:r>
          </a:p>
          <a:p>
            <a:pPr marL="342900" lvl="0" indent="-342900" algn="just">
              <a:buFont typeface="+mj-lt"/>
              <a:buAutoNum type="arabicPeriod"/>
            </a:pP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数据分析：在准备好数据之后，你可以使用数据分析工具，如</a:t>
            </a:r>
            <a:r>
              <a:rPr lang="en-US" altLang="zh-CN" sz="3200" kern="100" dirty="0">
                <a:effectLst/>
                <a:latin typeface="Calibri" panose="020F0502020204030204" pitchFamily="34" charset="0"/>
                <a:ea typeface="宋体" panose="02010600030101010101" pitchFamily="2" charset="-122"/>
                <a:cs typeface="宋体" panose="02010600030101010101" pitchFamily="2" charset="-122"/>
              </a:rPr>
              <a:t> Excel </a:t>
            </a: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或</a:t>
            </a:r>
            <a:r>
              <a:rPr lang="en-US" altLang="zh-CN" sz="3200" kern="100" dirty="0">
                <a:effectLst/>
                <a:latin typeface="Calibri" panose="020F0502020204030204" pitchFamily="34" charset="0"/>
                <a:ea typeface="宋体" panose="02010600030101010101" pitchFamily="2" charset="-122"/>
                <a:cs typeface="宋体" panose="02010600030101010101" pitchFamily="2" charset="-122"/>
              </a:rPr>
              <a:t> Python </a:t>
            </a: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的</a:t>
            </a:r>
            <a:r>
              <a:rPr lang="en-US" altLang="zh-CN" sz="3200" kern="100" dirty="0">
                <a:effectLst/>
                <a:latin typeface="Calibri" panose="020F0502020204030204" pitchFamily="34" charset="0"/>
                <a:ea typeface="宋体" panose="02010600030101010101" pitchFamily="2" charset="-122"/>
                <a:cs typeface="宋体" panose="02010600030101010101" pitchFamily="2" charset="-122"/>
              </a:rPr>
              <a:t> Pandas </a:t>
            </a: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库，对数据进行统计分析。你可以查看各个因素（如房屋面积、地理位置、建造年份等）对房价的影响，并建立相应的模型。</a:t>
            </a:r>
          </a:p>
          <a:p>
            <a:pPr marL="342900" lvl="0" indent="-342900" algn="just">
              <a:buFont typeface="+mj-lt"/>
              <a:buAutoNum type="arabicPeriod"/>
            </a:pP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模型训练与评估：接下来，你可以使用机器学习算法，如线性回归、决策树等。</a:t>
            </a:r>
          </a:p>
          <a:p>
            <a:pPr indent="266700" algn="just"/>
            <a:r>
              <a:rPr lang="en-US" altLang="zh-CN" sz="3200" kern="100" dirty="0">
                <a:effectLst/>
                <a:latin typeface="Times New Roman" panose="02020603050405020304" pitchFamily="18" charset="0"/>
                <a:ea typeface="宋体" panose="02010600030101010101" pitchFamily="2" charset="-122"/>
              </a:rPr>
              <a:t> </a:t>
            </a:r>
            <a:endParaRPr lang="zh-CN" altLang="zh-CN" sz="3200" kern="100" dirty="0">
              <a:effectLst/>
              <a:latin typeface="Times New Roman" panose="02020603050405020304" pitchFamily="18" charset="0"/>
              <a:ea typeface="宋体" panose="02010600030101010101" pitchFamily="2" charset="-122"/>
            </a:endParaRPr>
          </a:p>
          <a:p>
            <a:pPr indent="266700" algn="just"/>
            <a:r>
              <a:rPr lang="zh-CN" altLang="zh-CN" sz="3200" kern="100" dirty="0">
                <a:effectLst/>
                <a:latin typeface="Times New Roman" panose="02020603050405020304" pitchFamily="18" charset="0"/>
                <a:ea typeface="宋体" panose="02010600030101010101" pitchFamily="2" charset="-122"/>
              </a:rPr>
              <a:t>在未来，房价预测项目还可以考虑以下几个方面的发展：</a:t>
            </a:r>
          </a:p>
          <a:p>
            <a:pPr marL="342900" lvl="0" indent="-342900" algn="just">
              <a:buFont typeface="+mj-lt"/>
              <a:buAutoNum type="arabicPeriod"/>
            </a:pP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数据更新：随着时间的推移，房地产市场的情况也会发生变化。因此，你可以定期更新数据，以保证预测模型的准确性。</a:t>
            </a:r>
          </a:p>
          <a:p>
            <a:pPr marL="342900" lvl="0" indent="-342900" algn="just">
              <a:buFont typeface="+mj-lt"/>
              <a:buAutoNum type="arabicPeriod"/>
            </a:pP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模型改进：机器学习算法是一个不断发展的领域，新的算法和技术不断涌现。因此，可以不断尝试新的算法，并尝试改进模型的准确度。</a:t>
            </a:r>
          </a:p>
          <a:p>
            <a:pPr marL="342900" lvl="0" indent="-342900" algn="just">
              <a:buFont typeface="+mj-lt"/>
              <a:buAutoNum type="arabicPeriod"/>
            </a:pP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应用拓展：除了预测房价外，还可以尝试将预测模型应用到其他领域。例如，可以尝试预测某个城市的租金走势，或者预测某个房地产项目的投资回报率。</a:t>
            </a:r>
          </a:p>
          <a:p>
            <a:pPr marL="342900" lvl="0" indent="-342900" algn="just">
              <a:buFont typeface="+mj-lt"/>
              <a:buAutoNum type="arabicPeriod"/>
            </a:pP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可视化展示：最后，可以使用数据可视化工具，如</a:t>
            </a:r>
            <a:r>
              <a:rPr lang="en-US" altLang="zh-CN" sz="3200" kern="100" dirty="0">
                <a:effectLst/>
                <a:latin typeface="Calibri" panose="020F0502020204030204" pitchFamily="34" charset="0"/>
                <a:ea typeface="宋体" panose="02010600030101010101" pitchFamily="2" charset="-122"/>
                <a:cs typeface="宋体" panose="02010600030101010101" pitchFamily="2" charset="-122"/>
              </a:rPr>
              <a:t> Matplotlib </a:t>
            </a: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或</a:t>
            </a:r>
            <a:r>
              <a:rPr lang="en-US" altLang="zh-CN" sz="3200" kern="100" dirty="0">
                <a:effectLst/>
                <a:latin typeface="Calibri" panose="020F0502020204030204" pitchFamily="34" charset="0"/>
                <a:ea typeface="宋体" panose="02010600030101010101" pitchFamily="2" charset="-122"/>
                <a:cs typeface="宋体" panose="02010600030101010101" pitchFamily="2" charset="-122"/>
              </a:rPr>
              <a:t> Seaborn</a:t>
            </a:r>
            <a:r>
              <a:rPr lang="zh-CN" altLang="zh-CN" sz="3200" kern="100" dirty="0">
                <a:effectLst/>
                <a:latin typeface="Calibri" panose="020F0502020204030204" pitchFamily="34" charset="0"/>
                <a:ea typeface="宋体" panose="02010600030101010101" pitchFamily="2" charset="-122"/>
                <a:cs typeface="宋体" panose="02010600030101010101" pitchFamily="2" charset="-122"/>
              </a:rPr>
              <a:t>，将预测结果以图表的形式呈现出来。这样就可以更直观地向其他人展示预测结果，并帮助他们做出更明智的决策。</a:t>
            </a: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75480665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28750" y="1252210"/>
            <a:ext cx="21526500" cy="1524000"/>
          </a:xfrm>
        </p:spPr>
        <p:txBody>
          <a:bodyPr/>
          <a:lstStyle/>
          <a:p>
            <a:pPr marL="457199" indent="-457199">
              <a:defRPr sz="8800"/>
            </a:pPr>
            <a:r>
              <a:rPr lang="zh-CN" altLang="en-US" sz="8800" dirty="0"/>
              <a:t>自我评价</a:t>
            </a:r>
          </a:p>
        </p:txBody>
      </p:sp>
      <p:sp>
        <p:nvSpPr>
          <p:cNvPr id="14" name="文本框 13">
            <a:extLst>
              <a:ext uri="{FF2B5EF4-FFF2-40B4-BE49-F238E27FC236}">
                <a16:creationId xmlns:a16="http://schemas.microsoft.com/office/drawing/2014/main" id="{8D323C76-06B7-9034-01AD-39BA7A12AEC0}"/>
              </a:ext>
            </a:extLst>
          </p:cNvPr>
          <p:cNvSpPr txBox="1"/>
          <p:nvPr/>
        </p:nvSpPr>
        <p:spPr>
          <a:xfrm>
            <a:off x="3225338" y="4518872"/>
            <a:ext cx="19232879" cy="2123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indent="266700" algn="just"/>
            <a:r>
              <a:rPr lang="en-US" altLang="zh-CN" sz="4400" kern="100" dirty="0">
                <a:effectLst/>
                <a:latin typeface="Times New Roman" panose="02020603050405020304" pitchFamily="18" charset="0"/>
                <a:ea typeface="宋体" panose="02010600030101010101" pitchFamily="2" charset="-122"/>
              </a:rPr>
              <a:t>	</a:t>
            </a:r>
            <a:r>
              <a:rPr lang="zh-CN" altLang="zh-CN" sz="4400" kern="100" dirty="0">
                <a:effectLst/>
                <a:latin typeface="Times New Roman" panose="02020603050405020304" pitchFamily="18" charset="0"/>
                <a:ea typeface="宋体" panose="02010600030101010101" pitchFamily="2" charset="-122"/>
                <a:cs typeface="Times New Roman" panose="02020603050405020304" pitchFamily="18" charset="0"/>
              </a:rPr>
              <a:t>本次房价预测获得了准确的房价数据，并进行了清洗。考量了多种机器学习算法的优缺点，并选择了合适的模型，但是在训练集上的正确率还有待提升，后期将做出可视化以图表形式呈现，方便他人的理解和使用。</a:t>
            </a:r>
            <a:r>
              <a:rPr lang="zh-CN" altLang="zh-CN" sz="4400" dirty="0">
                <a:effectLst/>
              </a:rPr>
              <a:t> </a:t>
            </a:r>
            <a:endParaRPr lang="zh-CN" altLang="zh-CN" sz="4400" kern="100" dirty="0">
              <a:effectLst/>
              <a:latin typeface="Times New Roman" panose="02020603050405020304" pitchFamily="18" charset="0"/>
              <a:ea typeface="宋体" panose="02010600030101010101" pitchFamily="2" charset="-122"/>
            </a:endParaRP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31414847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3AB3B-6DA2-7DBE-6980-AF9DC8EB05A7}"/>
              </a:ext>
            </a:extLst>
          </p:cNvPr>
          <p:cNvSpPr>
            <a:spLocks noGrp="1"/>
          </p:cNvSpPr>
          <p:nvPr>
            <p:ph type="title"/>
          </p:nvPr>
        </p:nvSpPr>
        <p:spPr>
          <a:xfrm>
            <a:off x="1435100" y="500149"/>
            <a:ext cx="21526500" cy="1524000"/>
          </a:xfrm>
        </p:spPr>
        <p:txBody>
          <a:bodyPr/>
          <a:lstStyle/>
          <a:p>
            <a:pPr marL="457199" indent="-457199">
              <a:defRPr sz="8800"/>
            </a:pPr>
            <a:r>
              <a:rPr lang="zh-CN" altLang="en-US" sz="8800" dirty="0"/>
              <a:t>完整代码及注释</a:t>
            </a:r>
          </a:p>
        </p:txBody>
      </p:sp>
      <p:sp>
        <p:nvSpPr>
          <p:cNvPr id="15" name="Rectangle 14">
            <a:extLst>
              <a:ext uri="{FF2B5EF4-FFF2-40B4-BE49-F238E27FC236}">
                <a16:creationId xmlns:a16="http://schemas.microsoft.com/office/drawing/2014/main" id="{DF9732D0-FA8A-5DF3-2101-727EDF87A287}"/>
              </a:ext>
            </a:extLst>
          </p:cNvPr>
          <p:cNvSpPr>
            <a:spLocks noChangeArrowheads="1"/>
          </p:cNvSpPr>
          <p:nvPr/>
        </p:nvSpPr>
        <p:spPr bwMode="auto">
          <a:xfrm>
            <a:off x="0" y="0"/>
            <a:ext cx="2438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3" name="图片 12" descr="文本&#10;&#10;描述已自动生成">
            <a:extLst>
              <a:ext uri="{FF2B5EF4-FFF2-40B4-BE49-F238E27FC236}">
                <a16:creationId xmlns:a16="http://schemas.microsoft.com/office/drawing/2014/main" id="{7E5705C2-AC14-E637-687A-91C2570E24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60320"/>
            <a:ext cx="7772400" cy="9524149"/>
          </a:xfrm>
          <a:prstGeom prst="rect">
            <a:avLst/>
          </a:prstGeom>
        </p:spPr>
      </p:pic>
      <p:pic>
        <p:nvPicPr>
          <p:cNvPr id="17" name="图片 16" descr="文本&#10;&#10;描述已自动生成">
            <a:extLst>
              <a:ext uri="{FF2B5EF4-FFF2-40B4-BE49-F238E27FC236}">
                <a16:creationId xmlns:a16="http://schemas.microsoft.com/office/drawing/2014/main" id="{BDB9044E-9457-83EA-30FF-C1B2132437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5800" y="2560319"/>
            <a:ext cx="7772400" cy="9524149"/>
          </a:xfrm>
          <a:prstGeom prst="rect">
            <a:avLst/>
          </a:prstGeom>
        </p:spPr>
      </p:pic>
      <p:pic>
        <p:nvPicPr>
          <p:cNvPr id="19" name="图片 18" descr="文本&#10;&#10;描述已自动生成">
            <a:extLst>
              <a:ext uri="{FF2B5EF4-FFF2-40B4-BE49-F238E27FC236}">
                <a16:creationId xmlns:a16="http://schemas.microsoft.com/office/drawing/2014/main" id="{105E2908-A4D2-1985-44B3-33584F178F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611600" y="2560319"/>
            <a:ext cx="7772400" cy="9524149"/>
          </a:xfrm>
          <a:prstGeom prst="rect">
            <a:avLst/>
          </a:prstGeom>
        </p:spPr>
      </p:pic>
    </p:spTree>
    <p:extLst>
      <p:ext uri="{BB962C8B-B14F-4D97-AF65-F5344CB8AC3E}">
        <p14:creationId xmlns:p14="http://schemas.microsoft.com/office/powerpoint/2010/main" val="165988899"/>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New_Template2">
  <a:themeElements>
    <a:clrScheme name="New_Template2">
      <a:dk1>
        <a:srgbClr val="C000EB"/>
      </a:dk1>
      <a:lt1>
        <a:srgbClr val="EBEBEB"/>
      </a:lt1>
      <a:dk2>
        <a:srgbClr val="525252"/>
      </a:dk2>
      <a:lt2>
        <a:srgbClr val="C9C9C9"/>
      </a:lt2>
      <a:accent1>
        <a:srgbClr val="619AE3"/>
      </a:accent1>
      <a:accent2>
        <a:srgbClr val="54BFB9"/>
      </a:accent2>
      <a:accent3>
        <a:srgbClr val="29C439"/>
      </a:accent3>
      <a:accent4>
        <a:srgbClr val="EDAC0F"/>
      </a:accent4>
      <a:accent5>
        <a:srgbClr val="D41D04"/>
      </a:accent5>
      <a:accent6>
        <a:srgbClr val="B264DA"/>
      </a:accent6>
      <a:hlink>
        <a:srgbClr val="0000FF"/>
      </a:hlink>
      <a:folHlink>
        <a:srgbClr val="FF00FF"/>
      </a:folHlink>
    </a:clrScheme>
    <a:fontScheme name="New_Template2">
      <a:majorFont>
        <a:latin typeface="Helvetica Neue"/>
        <a:ea typeface="Helvetica Neue"/>
        <a:cs typeface="Helvetica Neue"/>
      </a:majorFont>
      <a:minorFont>
        <a:latin typeface="Helvetica Neue"/>
        <a:ea typeface="Helvetica Neue"/>
        <a:cs typeface="Helvetica Neue"/>
      </a:minorFont>
    </a:fontScheme>
    <a:fmtScheme name="New_Template2">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FFFFFF"/>
            </a:solidFill>
            <a:effectLst>
              <a:outerShdw blurRad="38100" dist="12700" dir="5400000" rotWithShape="0">
                <a:srgbClr val="000000">
                  <a:alpha val="80000"/>
                </a:srgbClr>
              </a:outerShdw>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2">
  <a:themeElements>
    <a:clrScheme name="New_Template2">
      <a:dk1>
        <a:srgbClr val="000000"/>
      </a:dk1>
      <a:lt1>
        <a:srgbClr val="FFFFFF"/>
      </a:lt1>
      <a:dk2>
        <a:srgbClr val="525252"/>
      </a:dk2>
      <a:lt2>
        <a:srgbClr val="C9C9C9"/>
      </a:lt2>
      <a:accent1>
        <a:srgbClr val="619AE3"/>
      </a:accent1>
      <a:accent2>
        <a:srgbClr val="54BFB9"/>
      </a:accent2>
      <a:accent3>
        <a:srgbClr val="29C439"/>
      </a:accent3>
      <a:accent4>
        <a:srgbClr val="EDAC0F"/>
      </a:accent4>
      <a:accent5>
        <a:srgbClr val="D41D04"/>
      </a:accent5>
      <a:accent6>
        <a:srgbClr val="B264DA"/>
      </a:accent6>
      <a:hlink>
        <a:srgbClr val="0000FF"/>
      </a:hlink>
      <a:folHlink>
        <a:srgbClr val="FF00FF"/>
      </a:folHlink>
    </a:clrScheme>
    <a:fontScheme name="New_Template2">
      <a:majorFont>
        <a:latin typeface="Helvetica Neue"/>
        <a:ea typeface="Helvetica Neue"/>
        <a:cs typeface="Helvetica Neue"/>
      </a:majorFont>
      <a:minorFont>
        <a:latin typeface="Helvetica Neue"/>
        <a:ea typeface="Helvetica Neue"/>
        <a:cs typeface="Helvetica Neue"/>
      </a:minorFont>
    </a:fontScheme>
    <a:fmtScheme name="New_Template2">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FFFFFF"/>
            </a:solidFill>
            <a:effectLst>
              <a:outerShdw blurRad="38100" dist="12700" dir="5400000" rotWithShape="0">
                <a:srgbClr val="000000">
                  <a:alpha val="80000"/>
                </a:srgbClr>
              </a:outerShdw>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EBEBEB"/>
            </a:solidFill>
            <a:effectLst>
              <a:outerShdw blurRad="50800" dist="25400" dir="5400000" rotWithShape="0">
                <a:srgbClr val="000000"/>
              </a:outerShdw>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82</TotalTime>
  <Words>944</Words>
  <Application>Microsoft Macintosh PowerPoint</Application>
  <PresentationFormat>自定义</PresentationFormat>
  <Paragraphs>55</Paragraphs>
  <Slides>11</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11</vt:i4>
      </vt:variant>
    </vt:vector>
  </HeadingPairs>
  <TitlesOfParts>
    <vt:vector size="18" baseType="lpstr">
      <vt:lpstr>宋体</vt:lpstr>
      <vt:lpstr>Arial</vt:lpstr>
      <vt:lpstr>Calibri</vt:lpstr>
      <vt:lpstr>Helvetica Neue</vt:lpstr>
      <vt:lpstr>Helvetica Neue Medium</vt:lpstr>
      <vt:lpstr>Times New Roman</vt:lpstr>
      <vt:lpstr>New_Template2</vt:lpstr>
      <vt:lpstr>机器学习大作业答辩</vt:lpstr>
      <vt:lpstr>房价预测摘要</vt:lpstr>
      <vt:lpstr>针对研究内容采取的具体的技术方案</vt:lpstr>
      <vt:lpstr>实验及结果分析 </vt:lpstr>
      <vt:lpstr>实验及结果分析 </vt:lpstr>
      <vt:lpstr>实验及结果分析 </vt:lpstr>
      <vt:lpstr>总结与下一步期望</vt:lpstr>
      <vt:lpstr>自我评价</vt:lpstr>
      <vt:lpstr>完整代码及注释</vt:lpstr>
      <vt:lpstr>完整代码及注释</vt:lpstr>
      <vt:lpstr>谢谢老师的指导和同学们的帮助</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数据结构答辩</dc:title>
  <cp:lastModifiedBy>成 孙</cp:lastModifiedBy>
  <cp:revision>12</cp:revision>
  <dcterms:modified xsi:type="dcterms:W3CDTF">2023-02-05T14:39:43Z</dcterms:modified>
</cp:coreProperties>
</file>